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4" r:id="rId3"/>
    <p:sldId id="310" r:id="rId4"/>
    <p:sldId id="314" r:id="rId5"/>
    <p:sldId id="329" r:id="rId6"/>
    <p:sldId id="316" r:id="rId7"/>
    <p:sldId id="330" r:id="rId8"/>
    <p:sldId id="317" r:id="rId9"/>
    <p:sldId id="331" r:id="rId10"/>
    <p:sldId id="323" r:id="rId11"/>
    <p:sldId id="311" r:id="rId12"/>
    <p:sldId id="318" r:id="rId13"/>
    <p:sldId id="321" r:id="rId14"/>
    <p:sldId id="332" r:id="rId15"/>
    <p:sldId id="319" r:id="rId16"/>
    <p:sldId id="320" r:id="rId17"/>
    <p:sldId id="322" r:id="rId18"/>
    <p:sldId id="324" r:id="rId19"/>
    <p:sldId id="312" r:id="rId20"/>
    <p:sldId id="325" r:id="rId21"/>
    <p:sldId id="326" r:id="rId22"/>
    <p:sldId id="313" r:id="rId23"/>
    <p:sldId id="327" r:id="rId24"/>
    <p:sldId id="328" r:id="rId25"/>
    <p:sldId id="309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ssem Harris" initials="KH" lastIdx="1" clrIdx="0">
    <p:extLst/>
  </p:cmAuthor>
  <p:cmAuthor id="2" name="Kassem Harris" initials="KH [2]" lastIdx="1" clrIdx="1">
    <p:extLst/>
  </p:cmAuthor>
  <p:cmAuthor id="3" name="Kassem Harris" initials="KH [3]" lastIdx="1" clrIdx="2">
    <p:extLst/>
  </p:cmAuthor>
  <p:cmAuthor id="4" name="Kassem Harris" initials="KH [4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3A8"/>
    <a:srgbClr val="4D89C8"/>
    <a:srgbClr val="67CCE6"/>
    <a:srgbClr val="4D8BC8"/>
    <a:srgbClr val="C41E2C"/>
    <a:srgbClr val="79101E"/>
    <a:srgbClr val="A3C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6"/>
    <p:restoredTop sz="94719"/>
  </p:normalViewPr>
  <p:slideViewPr>
    <p:cSldViewPr>
      <p:cViewPr>
        <p:scale>
          <a:sx n="100" d="100"/>
          <a:sy n="100" d="100"/>
        </p:scale>
        <p:origin x="128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508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67F2709A-8635-47D2-9C07-E0B81FFE0688}" type="datetimeFigureOut">
              <a:rPr lang="en-US" altLang="en-US"/>
              <a:pPr/>
              <a:t>2/8/17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439C046A-D425-4ECC-BC74-EFB73E068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12DB47FB-9486-4643-AF8B-1FD94541A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742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7FB-9486-4643-AF8B-1FD94541A8F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61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7FB-9486-4643-AF8B-1FD94541A8F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79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7FB-9486-4643-AF8B-1FD94541A8FE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52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7FB-9486-4643-AF8B-1FD94541A8FE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0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66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4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1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447800"/>
          </a:xfrm>
          <a:prstGeom prst="rect">
            <a:avLst/>
          </a:prstGeom>
        </p:spPr>
        <p:txBody>
          <a:bodyPr anchor="ctr" anchorCtr="0"/>
          <a:lstStyle>
            <a:lvl1pPr>
              <a:defRPr sz="3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00200"/>
            <a:ext cx="7799438" cy="4648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3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11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9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4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79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91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18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gradFill rotWithShape="0">
            <a:gsLst>
              <a:gs pos="0">
                <a:srgbClr val="4D89C8"/>
              </a:gs>
              <a:gs pos="100000">
                <a:srgbClr val="67CCE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391400" y="6248400"/>
            <a:ext cx="1625600" cy="246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D86096EA-B662-44A5-8EFA-1F437764A9CC}" type="slidenum">
              <a:rPr lang="en-US" altLang="en-US" sz="1000" b="1">
                <a:solidFill>
                  <a:schemeClr val="bg2"/>
                </a:solidFill>
              </a:rPr>
              <a:pPr algn="ctr" eaLnBrk="1" hangingPunct="1">
                <a:spcBef>
                  <a:spcPct val="50000"/>
                </a:spcBef>
              </a:pPr>
              <a:t>‹#›</a:t>
            </a:fld>
            <a:endParaRPr lang="en-US" altLang="en-US" sz="1000" b="1">
              <a:solidFill>
                <a:schemeClr val="bg2"/>
              </a:solidFill>
            </a:endParaRPr>
          </a:p>
        </p:txBody>
      </p:sp>
      <p:sp>
        <p:nvSpPr>
          <p:cNvPr id="1028" name="Text Box 23"/>
          <p:cNvSpPr txBox="1">
            <a:spLocks noChangeArrowheads="1"/>
          </p:cNvSpPr>
          <p:nvPr/>
        </p:nvSpPr>
        <p:spPr bwMode="auto">
          <a:xfrm>
            <a:off x="76200" y="6124575"/>
            <a:ext cx="162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smtClean="0">
                <a:solidFill>
                  <a:schemeClr val="bg2"/>
                </a:solidFill>
              </a:rPr>
              <a:t>WABIP.com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1747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2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2073A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31" name="TextBox 3"/>
          <p:cNvSpPr txBox="1">
            <a:spLocks noChangeArrowheads="1"/>
          </p:cNvSpPr>
          <p:nvPr userDrawn="1"/>
        </p:nvSpPr>
        <p:spPr bwMode="auto">
          <a:xfrm>
            <a:off x="1066800" y="439738"/>
            <a:ext cx="152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Rare Lung, Pleura </a:t>
            </a:r>
          </a:p>
          <a:p>
            <a:pPr eaLnBrk="1" hangingPunct="1"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and Airway Disorders</a:t>
            </a:r>
          </a:p>
        </p:txBody>
      </p:sp>
      <p:sp>
        <p:nvSpPr>
          <p:cNvPr id="1032" name="Rectangle 4"/>
          <p:cNvSpPr>
            <a:spLocks noChangeArrowheads="1"/>
          </p:cNvSpPr>
          <p:nvPr userDrawn="1"/>
        </p:nvSpPr>
        <p:spPr bwMode="auto">
          <a:xfrm>
            <a:off x="2743200" y="152400"/>
            <a:ext cx="9525" cy="1098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89C8"/>
            </a:gs>
            <a:gs pos="100000">
              <a:srgbClr val="67CC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06988"/>
            <a:ext cx="17510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590800"/>
            <a:ext cx="9144000" cy="29084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/>
              <a:t>Infections Causing Central Airway Obstruction </a:t>
            </a:r>
            <a:endParaRPr lang="en-US" dirty="0" smtClean="0">
              <a:solidFill>
                <a:schemeClr val="bg1"/>
              </a:solidFill>
              <a:latin typeface="+mn-lt"/>
              <a:ea typeface="+mn-ea"/>
            </a:endParaRPr>
          </a:p>
          <a:p>
            <a:pPr algn="ctr">
              <a:defRPr/>
            </a:pPr>
            <a:r>
              <a:rPr lang="en-US" sz="2200" dirty="0" smtClean="0">
                <a:solidFill>
                  <a:schemeClr val="bg1"/>
                </a:solidFill>
                <a:latin typeface="+mn-lt"/>
                <a:ea typeface="+mn-ea"/>
              </a:rPr>
              <a:t>Sevak Keshishyan MD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+mn-ea"/>
              </a:rPr>
              <a:t>, </a:t>
            </a:r>
          </a:p>
          <a:p>
            <a:pPr algn="ctr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+mn-ea"/>
              </a:rPr>
              <a:t>Kassem Harris MD, FCCP</a:t>
            </a:r>
          </a:p>
          <a:p>
            <a:pPr algn="ctr">
              <a:defRPr/>
            </a:pPr>
            <a:endParaRPr lang="en-US" dirty="0" smtClean="0">
              <a:solidFill>
                <a:schemeClr val="bg1"/>
              </a:solidFill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+mn-ea"/>
              </a:rPr>
              <a:t>Co-Chair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: WABIP Rare Lung, Pleura &amp; Airway Disorders</a:t>
            </a:r>
          </a:p>
          <a:p>
            <a:pPr algn="ctr">
              <a:defRPr/>
            </a:pP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ctr">
              <a:defRPr/>
            </a:pP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ctr">
              <a:defRPr/>
            </a:pPr>
            <a:endParaRPr lang="en-US" sz="350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Fusarium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915399" cy="6096000"/>
          </a:xfrm>
        </p:spPr>
        <p:txBody>
          <a:bodyPr/>
          <a:lstStyle/>
          <a:p>
            <a:r>
              <a:rPr lang="en-US" sz="2000" dirty="0"/>
              <a:t>R</a:t>
            </a:r>
            <a:r>
              <a:rPr lang="en-US" sz="2000" dirty="0" smtClean="0"/>
              <a:t>esembles aspergillus</a:t>
            </a:r>
          </a:p>
          <a:p>
            <a:endParaRPr lang="en-US" sz="2000" dirty="0" smtClean="0"/>
          </a:p>
          <a:p>
            <a:r>
              <a:rPr lang="en-US" sz="2000" dirty="0"/>
              <a:t>C</a:t>
            </a:r>
            <a:r>
              <a:rPr lang="en-US" sz="2000" dirty="0" smtClean="0"/>
              <a:t>auses </a:t>
            </a:r>
            <a:r>
              <a:rPr lang="en-US" sz="2000" dirty="0"/>
              <a:t>disseminated </a:t>
            </a:r>
            <a:r>
              <a:rPr lang="en-US" sz="2000" dirty="0" smtClean="0"/>
              <a:t>disease especially in neutropenic patients</a:t>
            </a:r>
          </a:p>
          <a:p>
            <a:endParaRPr lang="en-US" sz="2000" dirty="0" smtClean="0"/>
          </a:p>
          <a:p>
            <a:r>
              <a:rPr lang="en-US" sz="2000" dirty="0" smtClean="0"/>
              <a:t>Bronchoscopic appearance: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large whitish cauliflower necrotic </a:t>
            </a:r>
            <a:r>
              <a:rPr lang="en-US" sz="2000" dirty="0" smtClean="0"/>
              <a:t>lesion - </a:t>
            </a:r>
            <a:r>
              <a:rPr lang="en-US" sz="2000" dirty="0" err="1" smtClean="0"/>
              <a:t>mycetoma</a:t>
            </a:r>
            <a:endParaRPr lang="en-US" sz="2000" dirty="0" smtClean="0"/>
          </a:p>
          <a:p>
            <a:pPr marL="171450" indent="-171450">
              <a:buFont typeface="Arial" charset="0"/>
              <a:buChar char="•"/>
            </a:pPr>
            <a:endParaRPr lang="en-US" sz="2000" dirty="0" smtClean="0"/>
          </a:p>
          <a:p>
            <a:r>
              <a:rPr lang="en-US" sz="2000" dirty="0" smtClean="0"/>
              <a:t>Bronchoscopic treatment: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Removal of </a:t>
            </a:r>
            <a:r>
              <a:rPr lang="en-US" sz="2000" dirty="0" err="1"/>
              <a:t>mycetoma</a:t>
            </a:r>
            <a:r>
              <a:rPr lang="en-US" sz="2000" dirty="0"/>
              <a:t> with cryotherapy probe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9436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Transpl</a:t>
            </a:r>
            <a:r>
              <a:rPr lang="en-US" sz="1200" dirty="0" smtClean="0"/>
              <a:t> </a:t>
            </a:r>
            <a:r>
              <a:rPr lang="en-US" sz="1200" dirty="0"/>
              <a:t>Infect Dis. 2014;16(4):</a:t>
            </a:r>
            <a:r>
              <a:rPr lang="en-US" sz="1200" dirty="0" smtClean="0"/>
              <a:t>621-4</a:t>
            </a:r>
          </a:p>
          <a:p>
            <a:r>
              <a:rPr lang="en-US" sz="1200" dirty="0" smtClean="0"/>
              <a:t>J </a:t>
            </a:r>
            <a:r>
              <a:rPr lang="en-US" sz="1200" dirty="0" err="1"/>
              <a:t>Bronchology</a:t>
            </a:r>
            <a:r>
              <a:rPr lang="en-US" sz="1200" dirty="0"/>
              <a:t> </a:t>
            </a:r>
            <a:r>
              <a:rPr lang="en-US" sz="1200" dirty="0" err="1"/>
              <a:t>Interv</a:t>
            </a:r>
            <a:r>
              <a:rPr lang="en-US" sz="1200" dirty="0"/>
              <a:t> </a:t>
            </a:r>
            <a:r>
              <a:rPr lang="en-US" sz="1200" dirty="0" err="1"/>
              <a:t>Pulmonol</a:t>
            </a:r>
            <a:r>
              <a:rPr lang="en-US" sz="1200" dirty="0"/>
              <a:t>. 2013;20(4):330-2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767" y="296223"/>
            <a:ext cx="6400800" cy="1447800"/>
          </a:xfrm>
        </p:spPr>
        <p:txBody>
          <a:bodyPr/>
          <a:lstStyle/>
          <a:p>
            <a:r>
              <a:rPr lang="en-US" sz="3600" dirty="0"/>
              <a:t>Bacterial infections </a:t>
            </a:r>
            <a:br>
              <a:rPr lang="en-US" sz="3600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976303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NTM  </a:t>
            </a:r>
            <a:r>
              <a:rPr lang="en-US" sz="1600" dirty="0" smtClean="0"/>
              <a:t>spp</a:t>
            </a:r>
            <a:r>
              <a:rPr lang="en-US" sz="1600" dirty="0"/>
              <a:t>.  (</a:t>
            </a:r>
            <a:r>
              <a:rPr lang="en-US" sz="1600" dirty="0" smtClean="0"/>
              <a:t>M</a:t>
            </a:r>
            <a:r>
              <a:rPr lang="en-US" sz="1600" dirty="0"/>
              <a:t>. </a:t>
            </a:r>
            <a:r>
              <a:rPr lang="en-US" sz="1600" dirty="0" err="1"/>
              <a:t>avium</a:t>
            </a:r>
            <a:r>
              <a:rPr lang="en-US" sz="1600" dirty="0"/>
              <a:t> complex , M. </a:t>
            </a:r>
            <a:r>
              <a:rPr lang="en-US" sz="1600" dirty="0" err="1" smtClean="0"/>
              <a:t>kansasii</a:t>
            </a:r>
            <a:r>
              <a:rPr lang="en-US" sz="1600" dirty="0" smtClean="0"/>
              <a:t>) 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Actinomyces spp. 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Nocardia</a:t>
            </a:r>
            <a:r>
              <a:rPr lang="en-US" sz="1600" dirty="0"/>
              <a:t> spp.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Peptostreptococcus</a:t>
            </a:r>
            <a:r>
              <a:rPr lang="en-US" sz="1600" dirty="0"/>
              <a:t> spp. 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Klebsiella</a:t>
            </a:r>
            <a:r>
              <a:rPr lang="en-US" sz="1600" dirty="0"/>
              <a:t> </a:t>
            </a:r>
            <a:r>
              <a:rPr lang="en-US" sz="1600" dirty="0" smtClean="0"/>
              <a:t>spp.  (K</a:t>
            </a:r>
            <a:r>
              <a:rPr lang="en-US" sz="1600" dirty="0"/>
              <a:t>. </a:t>
            </a:r>
            <a:r>
              <a:rPr lang="en-US" sz="1600" dirty="0" err="1"/>
              <a:t>rhinoscleromatis</a:t>
            </a:r>
            <a:r>
              <a:rPr lang="en-US" sz="1600" dirty="0"/>
              <a:t>, K. </a:t>
            </a:r>
            <a:r>
              <a:rPr lang="en-US" sz="1600" dirty="0" smtClean="0"/>
              <a:t>pneumoniae)</a:t>
            </a:r>
            <a:r>
              <a:rPr lang="en-US" sz="1600" dirty="0"/>
              <a:t>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Staphylococcus aureus -  MRSA 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Chlamydia </a:t>
            </a:r>
            <a:r>
              <a:rPr lang="en-US" sz="1600" dirty="0" err="1"/>
              <a:t>psittaci</a:t>
            </a:r>
            <a:r>
              <a:rPr lang="en-US" sz="1600" dirty="0"/>
              <a:t> 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Corynebacterium spp. 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Streptococcus pyogenes 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Pseudomonas aeruginosa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Bacillary </a:t>
            </a:r>
            <a:r>
              <a:rPr lang="en-US" sz="1600" dirty="0" err="1"/>
              <a:t>angiomatosis</a:t>
            </a:r>
            <a:r>
              <a:rPr lang="en-US" sz="16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 smtClean="0"/>
              <a:t>Rhodococcus</a:t>
            </a:r>
            <a:r>
              <a:rPr lang="en-US" sz="1600" dirty="0" smtClean="0"/>
              <a:t> </a:t>
            </a:r>
            <a:r>
              <a:rPr lang="en-US" sz="1600" dirty="0" err="1"/>
              <a:t>equi</a:t>
            </a:r>
            <a:r>
              <a:rPr lang="en-US" sz="16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2063" y="3452966"/>
            <a:ext cx="224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Bronchoscopic images: the arrows are pointing to different views of </a:t>
            </a:r>
            <a:r>
              <a:rPr lang="en-US" sz="1400" dirty="0" err="1"/>
              <a:t>nocardial</a:t>
            </a:r>
            <a:r>
              <a:rPr lang="en-US" sz="1400" dirty="0"/>
              <a:t> white friable lesions (a) and mass (b) in the right</a:t>
            </a:r>
          </a:p>
          <a:p>
            <a:r>
              <a:rPr lang="en-US" sz="1400" dirty="0"/>
              <a:t>lower lobe.</a:t>
            </a:r>
          </a:p>
          <a:p>
            <a:endParaRPr lang="en-US" sz="1400" dirty="0" smtClean="0"/>
          </a:p>
          <a:p>
            <a:r>
              <a:rPr lang="en-US" sz="1400" dirty="0" smtClean="0"/>
              <a:t>Case </a:t>
            </a:r>
            <a:r>
              <a:rPr lang="en-US" sz="1400" dirty="0"/>
              <a:t>Rep </a:t>
            </a:r>
            <a:r>
              <a:rPr lang="en-US" sz="1400" dirty="0" err="1"/>
              <a:t>Pulmonol</a:t>
            </a:r>
            <a:r>
              <a:rPr lang="en-US" sz="1400" dirty="0"/>
              <a:t>. 2015;2015:970548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5867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Chest</a:t>
            </a:r>
            <a:r>
              <a:rPr lang="en-US" sz="1200" dirty="0"/>
              <a:t>. 2000;117(6):</a:t>
            </a:r>
            <a:r>
              <a:rPr lang="en-US" sz="1200" dirty="0" smtClean="0"/>
              <a:t>1795-8</a:t>
            </a:r>
          </a:p>
          <a:p>
            <a:r>
              <a:rPr lang="en-US" sz="1200" dirty="0" err="1" smtClean="0"/>
              <a:t>Respir</a:t>
            </a:r>
            <a:r>
              <a:rPr lang="en-US" sz="1200" dirty="0" smtClean="0"/>
              <a:t> </a:t>
            </a:r>
            <a:r>
              <a:rPr lang="en-US" sz="1200" dirty="0"/>
              <a:t>Care. 2014;59(1):e5-8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69" y="3581400"/>
            <a:ext cx="1671774" cy="176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994" y="3581400"/>
            <a:ext cx="1672997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Actinomycosis 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295400"/>
            <a:ext cx="8153399" cy="4648200"/>
          </a:xfrm>
        </p:spPr>
        <p:txBody>
          <a:bodyPr/>
          <a:lstStyle/>
          <a:p>
            <a:r>
              <a:rPr lang="en-US" sz="1800" dirty="0" smtClean="0"/>
              <a:t>Well described association with broncholiths and foreign bodies</a:t>
            </a:r>
          </a:p>
          <a:p>
            <a:r>
              <a:rPr lang="en-US" sz="1800" dirty="0" smtClean="0"/>
              <a:t> Bronchoscopic appearance: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W</a:t>
            </a:r>
            <a:r>
              <a:rPr lang="en-US" sz="1400" dirty="0" smtClean="0"/>
              <a:t>hite </a:t>
            </a:r>
            <a:r>
              <a:rPr lang="en-US" sz="1400" dirty="0"/>
              <a:t>– yellow </a:t>
            </a:r>
            <a:r>
              <a:rPr lang="en-US" sz="1400" dirty="0" err="1"/>
              <a:t>exophytic</a:t>
            </a:r>
            <a:r>
              <a:rPr lang="en-US" sz="1400" dirty="0"/>
              <a:t> </a:t>
            </a:r>
            <a:r>
              <a:rPr lang="en-US" sz="1400" dirty="0" smtClean="0"/>
              <a:t>mass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E</a:t>
            </a:r>
            <a:r>
              <a:rPr lang="en-US" sz="1400" dirty="0" smtClean="0"/>
              <a:t>ndobronchial </a:t>
            </a:r>
            <a:r>
              <a:rPr lang="en-US" sz="1400" dirty="0" smtClean="0"/>
              <a:t>mass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L</a:t>
            </a:r>
            <a:r>
              <a:rPr lang="en-US" sz="1400" dirty="0" smtClean="0"/>
              <a:t>arge </a:t>
            </a:r>
            <a:r>
              <a:rPr lang="en-US" sz="1400" dirty="0" err="1" smtClean="0"/>
              <a:t>broncholith</a:t>
            </a:r>
            <a:r>
              <a:rPr lang="en-US" sz="1400" dirty="0" smtClean="0"/>
              <a:t> conglomerate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ircumferential </a:t>
            </a:r>
            <a:r>
              <a:rPr lang="en-US" sz="1400" dirty="0"/>
              <a:t>ulcerative lesions </a:t>
            </a: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r>
              <a:rPr lang="en-US" sz="1800" dirty="0" smtClean="0"/>
              <a:t>Bronchoscopic treatment options: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Endobronchial laser</a:t>
            </a:r>
            <a:r>
              <a:rPr lang="en-US" sz="1400" dirty="0"/>
              <a:t> </a:t>
            </a:r>
            <a:r>
              <a:rPr lang="en-US" sz="1400" dirty="0" smtClean="0"/>
              <a:t>assisted </a:t>
            </a:r>
            <a:r>
              <a:rPr lang="en-US" sz="1400" dirty="0"/>
              <a:t>extraction of </a:t>
            </a:r>
            <a:r>
              <a:rPr lang="en-US" sz="1400" dirty="0" smtClean="0"/>
              <a:t>broncholiths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Rigid bronchoscopic debridement </a:t>
            </a: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Y shaped stent placement </a:t>
            </a: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Bronchoscopic </a:t>
            </a:r>
            <a:r>
              <a:rPr lang="en-US" sz="1400" dirty="0"/>
              <a:t>removal of occluding mass </a:t>
            </a: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Bronchoscopic removal of broncholiths </a:t>
            </a:r>
            <a:r>
              <a:rPr lang="en-US" sz="1400" dirty="0" smtClean="0"/>
              <a:t>using forceps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9" y="5486400"/>
            <a:ext cx="4038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Clinical </a:t>
            </a:r>
            <a:r>
              <a:rPr lang="en-US" sz="1200" dirty="0"/>
              <a:t>infectious diseases. 1996;22(6):</a:t>
            </a:r>
            <a:r>
              <a:rPr lang="en-US" sz="1200" dirty="0" smtClean="0"/>
              <a:t>1126-7</a:t>
            </a:r>
          </a:p>
          <a:p>
            <a:r>
              <a:rPr lang="en-US" sz="1200" dirty="0" smtClean="0"/>
              <a:t>CHEST </a:t>
            </a:r>
            <a:r>
              <a:rPr lang="en-US" sz="1200" dirty="0"/>
              <a:t>Journal. 2016;150(4_S):</a:t>
            </a:r>
            <a:r>
              <a:rPr lang="en-US" sz="1200" dirty="0" smtClean="0"/>
              <a:t>774A-A</a:t>
            </a:r>
          </a:p>
          <a:p>
            <a:r>
              <a:rPr lang="en-US" sz="1200" dirty="0" err="1"/>
              <a:t>Respir</a:t>
            </a:r>
            <a:r>
              <a:rPr lang="en-US" sz="1200" dirty="0"/>
              <a:t> Care. 2014;59(3):</a:t>
            </a:r>
            <a:r>
              <a:rPr lang="en-US" sz="1200" dirty="0" smtClean="0"/>
              <a:t>e27-30</a:t>
            </a:r>
          </a:p>
          <a:p>
            <a:r>
              <a:rPr lang="en-US" sz="1200" dirty="0"/>
              <a:t>Rev Mal </a:t>
            </a:r>
            <a:r>
              <a:rPr lang="en-US" sz="1200" dirty="0" err="1"/>
              <a:t>Respir</a:t>
            </a:r>
            <a:r>
              <a:rPr lang="en-US" sz="1200" dirty="0"/>
              <a:t>. 2015;32(5):524-9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862" y="135880"/>
            <a:ext cx="6400800" cy="1447800"/>
          </a:xfrm>
        </p:spPr>
        <p:txBody>
          <a:bodyPr/>
          <a:lstStyle/>
          <a:p>
            <a:r>
              <a:rPr lang="en-US" sz="3600" dirty="0" smtClean="0"/>
              <a:t>Mycobacterial infections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748537"/>
            <a:ext cx="8458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Can presents </a:t>
            </a:r>
            <a:r>
              <a:rPr lang="en-US" sz="1400" dirty="0"/>
              <a:t>as part of immune reconstitution inflammatory syndrome as well as being part of disseminated </a:t>
            </a:r>
            <a:r>
              <a:rPr lang="en-US" sz="1400" dirty="0" smtClean="0"/>
              <a:t>infection, but also described in immunocompetent hosts</a:t>
            </a:r>
          </a:p>
          <a:p>
            <a:r>
              <a:rPr lang="en-US" sz="1600" dirty="0" smtClean="0"/>
              <a:t>Bronchoscopic appearance:</a:t>
            </a:r>
            <a:endParaRPr lang="en-US" sz="1600" dirty="0"/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P</a:t>
            </a:r>
            <a:r>
              <a:rPr lang="en-US" sz="1600" dirty="0" smtClean="0"/>
              <a:t>olypoid </a:t>
            </a:r>
            <a:r>
              <a:rPr lang="en-US" sz="1600" dirty="0"/>
              <a:t>lesions </a:t>
            </a:r>
            <a:r>
              <a:rPr lang="en-US" sz="1600" dirty="0" smtClean="0"/>
              <a:t>and </a:t>
            </a:r>
            <a:r>
              <a:rPr lang="en-US" sz="1600" dirty="0"/>
              <a:t>w</a:t>
            </a:r>
            <a:r>
              <a:rPr lang="en-US" sz="1600" dirty="0" smtClean="0"/>
              <a:t>hite </a:t>
            </a:r>
            <a:r>
              <a:rPr lang="en-US" sz="1600" dirty="0"/>
              <a:t>– yellow irregular mucosal lesions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E</a:t>
            </a:r>
            <a:r>
              <a:rPr lang="en-US" sz="1600" dirty="0" smtClean="0"/>
              <a:t>ndobronchial </a:t>
            </a:r>
            <a:r>
              <a:rPr lang="en-US" sz="1600" dirty="0"/>
              <a:t>mass </a:t>
            </a:r>
            <a:r>
              <a:rPr lang="en-US" sz="1600" dirty="0" smtClean="0"/>
              <a:t>and multiple </a:t>
            </a:r>
            <a:r>
              <a:rPr lang="en-US" sz="1600" dirty="0"/>
              <a:t>nodular lesions  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U</a:t>
            </a:r>
            <a:r>
              <a:rPr lang="en-US" sz="1600" dirty="0" smtClean="0"/>
              <a:t>lcerative </a:t>
            </a:r>
            <a:r>
              <a:rPr lang="en-US" sz="1600" dirty="0"/>
              <a:t>lesions with bronchial strictures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 err="1"/>
              <a:t>C</a:t>
            </a:r>
            <a:r>
              <a:rPr lang="en-US" sz="1600" dirty="0" err="1" smtClean="0"/>
              <a:t>aseating</a:t>
            </a:r>
            <a:r>
              <a:rPr lang="en-US" sz="1600" dirty="0" smtClean="0"/>
              <a:t> </a:t>
            </a:r>
            <a:r>
              <a:rPr lang="en-US" sz="1600" dirty="0"/>
              <a:t>endobronchial lesion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5400" y="587711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Int</a:t>
            </a:r>
            <a:r>
              <a:rPr lang="en-US" sz="1200" dirty="0" smtClean="0"/>
              <a:t> </a:t>
            </a:r>
            <a:r>
              <a:rPr lang="en-US" sz="1200" dirty="0"/>
              <a:t>J STD AIDS. 2012;23(6):441-2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Respiration</a:t>
            </a:r>
            <a:r>
              <a:rPr lang="en-US" sz="1200" dirty="0"/>
              <a:t>. 2002;69(2):175-7</a:t>
            </a:r>
          </a:p>
        </p:txBody>
      </p:sp>
      <p:pic>
        <p:nvPicPr>
          <p:cNvPr id="6" name="Picture 5" descr="Macintosh HD:Users:pichapong:Desktop:Figure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90563"/>
            <a:ext cx="5867400" cy="193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362700" y="3682300"/>
            <a:ext cx="266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" charset="0"/>
                <a:ea typeface="ＭＳ 明朝" charset="-128"/>
                <a:cs typeface="Times New Roman" charset="0"/>
              </a:rPr>
              <a:t>Bronchoscopic examination </a:t>
            </a:r>
            <a:r>
              <a:rPr lang="en-US" sz="1200" dirty="0">
                <a:latin typeface="Times" charset="0"/>
                <a:ea typeface="ＭＳ 明朝" charset="-128"/>
                <a:cs typeface="Times New Roman" charset="0"/>
              </a:rPr>
              <a:t>demonstrates area of cheese-like material and non-obstructing ulcerative lesion proximal to the entrance of the right main stem bronchus (A and B) with severe narrowing of the right upper lobe bronchus (C</a:t>
            </a:r>
            <a:r>
              <a:rPr lang="en-US" sz="1200" dirty="0" smtClean="0">
                <a:latin typeface="Times" charset="0"/>
                <a:ea typeface="ＭＳ 明朝" charset="-128"/>
                <a:cs typeface="Times New Roman" charset="0"/>
              </a:rPr>
              <a:t>).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effectLst/>
              <a:latin typeface="Times" charset="0"/>
              <a:ea typeface="ＭＳ 明朝" charset="-128"/>
              <a:cs typeface="Times New Roman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" charset="0"/>
                <a:ea typeface="ＭＳ 明朝" charset="-128"/>
                <a:cs typeface="Times New Roman" charset="0"/>
              </a:rPr>
              <a:t>Courtesy of Harris and </a:t>
            </a:r>
            <a:r>
              <a:rPr lang="en-US" sz="1200" dirty="0" err="1" smtClean="0">
                <a:effectLst/>
                <a:latin typeface="Times" charset="0"/>
                <a:ea typeface="ＭＳ 明朝" charset="-128"/>
                <a:cs typeface="Times New Roman" charset="0"/>
              </a:rPr>
              <a:t>Alraiyes</a:t>
            </a:r>
            <a:r>
              <a:rPr lang="en-US" sz="1200" dirty="0" smtClean="0">
                <a:effectLst/>
                <a:latin typeface="Times" charset="0"/>
                <a:ea typeface="ＭＳ 明朝" charset="-128"/>
                <a:cs typeface="Times New Roman" charset="0"/>
              </a:rPr>
              <a:t>.</a:t>
            </a:r>
            <a:endParaRPr lang="en-US" sz="1200" dirty="0">
              <a:effectLst/>
              <a:latin typeface="Cambria" charset="0"/>
              <a:ea typeface="ＭＳ 明朝" charset="-128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9387" y="152400"/>
            <a:ext cx="6400800" cy="1447800"/>
          </a:xfrm>
        </p:spPr>
        <p:txBody>
          <a:bodyPr/>
          <a:lstStyle/>
          <a:p>
            <a:r>
              <a:rPr lang="en-US" sz="3600" dirty="0"/>
              <a:t>Mycobacterial infections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257800"/>
          </a:xfrm>
        </p:spPr>
        <p:txBody>
          <a:bodyPr/>
          <a:lstStyle/>
          <a:p>
            <a:r>
              <a:rPr lang="en-US" sz="1800" dirty="0" smtClean="0"/>
              <a:t>Bronchoscopic treatment options: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L</a:t>
            </a:r>
            <a:r>
              <a:rPr lang="en-US" sz="1800" dirty="0" smtClean="0"/>
              <a:t>aser resection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B</a:t>
            </a:r>
            <a:r>
              <a:rPr lang="en-US" sz="1800" dirty="0" smtClean="0"/>
              <a:t>alloon </a:t>
            </a:r>
            <a:r>
              <a:rPr lang="en-US" sz="1800" dirty="0" err="1"/>
              <a:t>bronchoplasty</a:t>
            </a:r>
            <a:r>
              <a:rPr lang="en-US" sz="1800" dirty="0"/>
              <a:t> </a:t>
            </a:r>
            <a:endParaRPr lang="en-US" sz="18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800" dirty="0" err="1"/>
              <a:t>D</a:t>
            </a:r>
            <a:r>
              <a:rPr lang="en-US" sz="1800" dirty="0" err="1" smtClean="0"/>
              <a:t>ebulking</a:t>
            </a:r>
            <a:r>
              <a:rPr lang="en-US" sz="1800" dirty="0" smtClean="0"/>
              <a:t> </a:t>
            </a:r>
            <a:r>
              <a:rPr lang="en-US" sz="1800" dirty="0"/>
              <a:t>bronchoscopy with cryotherapy </a:t>
            </a:r>
            <a:endParaRPr lang="en-US" sz="18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pPr marL="171450" indent="-171450">
              <a:buFont typeface="Arial" charset="0"/>
              <a:buChar char="•"/>
            </a:pPr>
            <a:endParaRPr lang="en-US" sz="1400" dirty="0" smtClean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200"/>
            <a:ext cx="2651760" cy="2606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34" y="3123510"/>
            <a:ext cx="2651760" cy="2624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2187" y="3161618"/>
            <a:ext cx="27789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Bronchoscopic findings show elevated nodular lesions with central whitish necrosis at apical segment of the right upper lobe and luminal narrowing at the apical part of </a:t>
            </a:r>
            <a:r>
              <a:rPr lang="en-US" sz="1400" dirty="0" err="1"/>
              <a:t>apicoposterior</a:t>
            </a:r>
            <a:r>
              <a:rPr lang="en-US" sz="1400" dirty="0"/>
              <a:t> segment of the left upper lobe.</a:t>
            </a:r>
          </a:p>
          <a:p>
            <a:endParaRPr lang="en-US" sz="1400" dirty="0" smtClean="0"/>
          </a:p>
          <a:p>
            <a:r>
              <a:rPr lang="is-IS" sz="1400" dirty="0"/>
              <a:t>Tuberc Respir Dis 2013;75:157-160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3295" y="5875635"/>
            <a:ext cx="242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Chest</a:t>
            </a:r>
            <a:r>
              <a:rPr lang="en-US" sz="1200" dirty="0"/>
              <a:t>. 2013;144</a:t>
            </a:r>
            <a:r>
              <a:rPr lang="en-US" sz="1200" dirty="0" smtClean="0"/>
              <a:t>.</a:t>
            </a:r>
          </a:p>
          <a:p>
            <a:r>
              <a:rPr lang="en-US" sz="1200" dirty="0" err="1" smtClean="0"/>
              <a:t>Eur</a:t>
            </a:r>
            <a:r>
              <a:rPr lang="en-US" sz="1200" dirty="0" smtClean="0"/>
              <a:t> </a:t>
            </a:r>
            <a:r>
              <a:rPr lang="en-US" sz="1200" dirty="0" err="1"/>
              <a:t>Respir</a:t>
            </a:r>
            <a:r>
              <a:rPr lang="en-US" sz="1200" dirty="0"/>
              <a:t> J. 1997;10(2):497-9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Corynebacterium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9200"/>
            <a:ext cx="8686799" cy="4648200"/>
          </a:xfrm>
        </p:spPr>
        <p:txBody>
          <a:bodyPr/>
          <a:lstStyle/>
          <a:p>
            <a:r>
              <a:rPr lang="en-US" sz="1800" dirty="0" smtClean="0"/>
              <a:t>Only few cases reported </a:t>
            </a:r>
          </a:p>
          <a:p>
            <a:r>
              <a:rPr lang="en-US" sz="1800" dirty="0" smtClean="0"/>
              <a:t>Bronchoscopic presentation: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ild </a:t>
            </a:r>
            <a:r>
              <a:rPr lang="en-US" sz="1600" dirty="0"/>
              <a:t>airway </a:t>
            </a:r>
            <a:r>
              <a:rPr lang="en-US" sz="1600" dirty="0" smtClean="0"/>
              <a:t>erythema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ircumferential ulcerations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P</a:t>
            </a:r>
            <a:r>
              <a:rPr lang="en-US" sz="1600" dirty="0" smtClean="0"/>
              <a:t>seudomembranous </a:t>
            </a:r>
            <a:r>
              <a:rPr lang="en-US" sz="1600" dirty="0"/>
              <a:t>plaque like </a:t>
            </a:r>
            <a:r>
              <a:rPr lang="en-US" sz="1600" dirty="0" smtClean="0"/>
              <a:t>lesions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evere </a:t>
            </a:r>
            <a:r>
              <a:rPr lang="en-US" sz="1600" dirty="0"/>
              <a:t>obstruction of trachea </a:t>
            </a:r>
            <a:endParaRPr lang="en-US" sz="1600" dirty="0" smtClean="0"/>
          </a:p>
          <a:p>
            <a:r>
              <a:rPr lang="en-US" sz="1800" dirty="0" smtClean="0"/>
              <a:t>Bronchoscopic treatment options: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echanical </a:t>
            </a:r>
            <a:r>
              <a:rPr lang="en-US" sz="1600" dirty="0"/>
              <a:t>debridement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igid bronchoscopy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ilatation </a:t>
            </a:r>
            <a:r>
              <a:rPr lang="en-US" sz="1600" dirty="0"/>
              <a:t>with rigid </a:t>
            </a:r>
            <a:r>
              <a:rPr lang="en-US" sz="1600" dirty="0" smtClean="0"/>
              <a:t>bronchoscopy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emoval </a:t>
            </a:r>
            <a:r>
              <a:rPr lang="en-US" sz="1600" dirty="0"/>
              <a:t>of membranes from subglottic area by rigid </a:t>
            </a:r>
            <a:r>
              <a:rPr lang="en-US" sz="1600" dirty="0" smtClean="0"/>
              <a:t>bronchoscopy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8293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Respiratory </a:t>
            </a:r>
            <a:r>
              <a:rPr lang="en-US" sz="1200" dirty="0"/>
              <a:t>care. 2014;59(1):e5-e8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Review </a:t>
            </a:r>
            <a:r>
              <a:rPr lang="en-US" sz="1200" dirty="0"/>
              <a:t>of Infectious Diseases. 1991;13(1):73-6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25" y="195263"/>
            <a:ext cx="6400800" cy="1447800"/>
          </a:xfrm>
        </p:spPr>
        <p:txBody>
          <a:bodyPr/>
          <a:lstStyle/>
          <a:p>
            <a:r>
              <a:rPr lang="en-US" sz="3200" dirty="0" err="1"/>
              <a:t>Rhinoscleroma</a:t>
            </a:r>
            <a:r>
              <a:rPr lang="en-US" sz="3200" dirty="0"/>
              <a:t> (</a:t>
            </a:r>
            <a:r>
              <a:rPr lang="en-US" sz="3200" dirty="0" err="1"/>
              <a:t>Klebsiella</a:t>
            </a:r>
            <a:r>
              <a:rPr lang="en-US" sz="3200" dirty="0"/>
              <a:t> </a:t>
            </a:r>
            <a:r>
              <a:rPr lang="en-US" sz="3200" dirty="0" err="1"/>
              <a:t>rhinoscleromatis</a:t>
            </a:r>
            <a:r>
              <a:rPr lang="en-US" sz="3200" dirty="0"/>
              <a:t>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" y="1905000"/>
            <a:ext cx="815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Rare chronic granulomatous infection mostly in endemic areas like Middle East, Mexico, Central </a:t>
            </a:r>
            <a:r>
              <a:rPr lang="en-US" dirty="0" smtClean="0"/>
              <a:t>America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Bronchoscopic appearance: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iffuse </a:t>
            </a:r>
            <a:r>
              <a:rPr lang="en-US" dirty="0"/>
              <a:t>polypoid lesions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ubglottic </a:t>
            </a:r>
            <a:r>
              <a:rPr lang="en-US" dirty="0"/>
              <a:t>tracheal tumor – like mass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ucosal </a:t>
            </a:r>
            <a:r>
              <a:rPr lang="en-US" dirty="0"/>
              <a:t>hypertrophy 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Bronchoscopic treatment options: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CO2 laser endoscopic therapy for obstruction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ndoscopic </a:t>
            </a:r>
            <a:r>
              <a:rPr lang="en-US" dirty="0"/>
              <a:t>resection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4300" y="5562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</a:t>
            </a:r>
            <a:r>
              <a:rPr lang="en-US" sz="1200" dirty="0"/>
              <a:t>Journal of Laryngology &amp; Otology. 1994;108(06):</a:t>
            </a:r>
            <a:r>
              <a:rPr lang="en-US" sz="1200" dirty="0" smtClean="0"/>
              <a:t>484-5</a:t>
            </a:r>
          </a:p>
          <a:p>
            <a:r>
              <a:rPr lang="en-US" sz="1200" dirty="0" smtClean="0"/>
              <a:t>Canadian </a:t>
            </a:r>
            <a:r>
              <a:rPr lang="en-US" sz="1200" dirty="0"/>
              <a:t>respiratory journal. 2005;12(1):43-5</a:t>
            </a:r>
            <a:endParaRPr lang="en-US" sz="1200" dirty="0" smtClean="0"/>
          </a:p>
          <a:p>
            <a:r>
              <a:rPr lang="en-US" sz="1200" dirty="0" err="1" smtClean="0"/>
              <a:t>Eur</a:t>
            </a:r>
            <a:r>
              <a:rPr lang="en-US" sz="1200" dirty="0" smtClean="0"/>
              <a:t> </a:t>
            </a:r>
            <a:r>
              <a:rPr lang="en-US" sz="1200" dirty="0"/>
              <a:t>Ann </a:t>
            </a:r>
            <a:r>
              <a:rPr lang="en-US" sz="1200" dirty="0" err="1"/>
              <a:t>Otorhinolaryngol</a:t>
            </a:r>
            <a:r>
              <a:rPr lang="en-US" sz="1200" dirty="0"/>
              <a:t> Head Neck Dis. 2016;133(1):51-3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80975"/>
            <a:ext cx="6400800" cy="1447800"/>
          </a:xfrm>
        </p:spPr>
        <p:txBody>
          <a:bodyPr/>
          <a:lstStyle/>
          <a:p>
            <a:r>
              <a:rPr lang="en-US" sz="3600" dirty="0" smtClean="0"/>
              <a:t>Methicillin Resistant Staphylococcus Aureus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700" y="1905000"/>
            <a:ext cx="8534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endobronchial disease involving only major airways rarely reported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Bronchoscopic appearance: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H</a:t>
            </a:r>
            <a:r>
              <a:rPr lang="en-US" sz="2000" dirty="0" smtClean="0"/>
              <a:t>emorrhagic </a:t>
            </a:r>
            <a:r>
              <a:rPr lang="en-US" sz="2000" dirty="0"/>
              <a:t>mucosal lesions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hite </a:t>
            </a:r>
            <a:r>
              <a:rPr lang="en-US" sz="2000" dirty="0"/>
              <a:t>lesions with purulent exudates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ass </a:t>
            </a:r>
            <a:r>
              <a:rPr lang="en-US" sz="2000" dirty="0"/>
              <a:t>of granulation tissue </a:t>
            </a:r>
          </a:p>
          <a:p>
            <a:pPr marL="171450" indent="-17145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/>
              <a:t>Bronchoscopic treatment options: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ranulation </a:t>
            </a:r>
            <a:r>
              <a:rPr lang="en-US" sz="2000" dirty="0"/>
              <a:t>tissue removal by rigid bronchoscopy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lacement </a:t>
            </a:r>
            <a:r>
              <a:rPr lang="en-US" sz="2000" dirty="0"/>
              <a:t>of silicone stent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58674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Nihon </a:t>
            </a:r>
            <a:r>
              <a:rPr lang="en-US" sz="1200" dirty="0" err="1"/>
              <a:t>Kyobu</a:t>
            </a:r>
            <a:r>
              <a:rPr lang="en-US" sz="1200" dirty="0"/>
              <a:t> </a:t>
            </a:r>
            <a:r>
              <a:rPr lang="en-US" sz="1200" dirty="0" err="1"/>
              <a:t>Shikkan</a:t>
            </a:r>
            <a:r>
              <a:rPr lang="en-US" sz="1200" dirty="0"/>
              <a:t> Gakkai </a:t>
            </a:r>
            <a:r>
              <a:rPr lang="en-US" sz="1200" dirty="0" err="1"/>
              <a:t>Zasshi</a:t>
            </a:r>
            <a:r>
              <a:rPr lang="en-US" sz="1200" dirty="0"/>
              <a:t>. 1990;28(2):368-73</a:t>
            </a:r>
            <a:endParaRPr lang="en-US" sz="1200" dirty="0" smtClean="0"/>
          </a:p>
          <a:p>
            <a:r>
              <a:rPr lang="en-US" sz="1200" dirty="0" smtClean="0"/>
              <a:t>European </a:t>
            </a:r>
            <a:r>
              <a:rPr lang="en-US" sz="1200" dirty="0"/>
              <a:t>Respiratory Journal. 2011;38(</a:t>
            </a:r>
            <a:r>
              <a:rPr lang="en-US" sz="1200" dirty="0" err="1"/>
              <a:t>Suppl</a:t>
            </a:r>
            <a:r>
              <a:rPr lang="en-US" sz="1200" dirty="0"/>
              <a:t> 55):p3708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0"/>
            <a:ext cx="6400800" cy="1447800"/>
          </a:xfrm>
        </p:spPr>
        <p:txBody>
          <a:bodyPr/>
          <a:lstStyle/>
          <a:p>
            <a:r>
              <a:rPr lang="en-US" sz="3600" dirty="0"/>
              <a:t>Pseudomonas aeruginosa</a:t>
            </a:r>
            <a:br>
              <a:rPr lang="en-US" sz="3600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45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Bronchoscopic </a:t>
            </a:r>
            <a:r>
              <a:rPr lang="en-US" sz="2000" dirty="0"/>
              <a:t>appearance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Fibroepithelial</a:t>
            </a:r>
            <a:r>
              <a:rPr lang="en-US" sz="2000" dirty="0" smtClean="0"/>
              <a:t> </a:t>
            </a:r>
            <a:r>
              <a:rPr lang="en-US" sz="2000" dirty="0"/>
              <a:t>polyps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ass </a:t>
            </a:r>
            <a:r>
              <a:rPr lang="en-US" sz="2000" dirty="0"/>
              <a:t>of granulation tissue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/>
              <a:t>Bronchoscopic treatment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ranulation </a:t>
            </a:r>
            <a:r>
              <a:rPr lang="en-US" sz="2000" dirty="0"/>
              <a:t>tissue removal by rigid bronchoscopy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rgon </a:t>
            </a:r>
            <a:r>
              <a:rPr lang="en-US" sz="2000" dirty="0"/>
              <a:t>plasma coagulation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5867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 </a:t>
            </a:r>
            <a:r>
              <a:rPr lang="en-US" sz="1200" dirty="0" err="1"/>
              <a:t>Bronchology</a:t>
            </a:r>
            <a:r>
              <a:rPr lang="en-US" sz="1200" dirty="0"/>
              <a:t> </a:t>
            </a:r>
            <a:r>
              <a:rPr lang="en-US" sz="1200" dirty="0" err="1"/>
              <a:t>Interv</a:t>
            </a:r>
            <a:r>
              <a:rPr lang="en-US" sz="1200" dirty="0"/>
              <a:t> </a:t>
            </a:r>
            <a:r>
              <a:rPr lang="en-US" sz="1200" dirty="0" err="1"/>
              <a:t>Pulmonol</a:t>
            </a:r>
            <a:r>
              <a:rPr lang="en-US" sz="1200" dirty="0"/>
              <a:t>. 2011;18(2):</a:t>
            </a:r>
            <a:r>
              <a:rPr lang="en-US" sz="1200" dirty="0" smtClean="0"/>
              <a:t>154-7</a:t>
            </a:r>
          </a:p>
          <a:p>
            <a:r>
              <a:rPr lang="en-US" sz="1200" dirty="0" smtClean="0"/>
              <a:t>European </a:t>
            </a:r>
            <a:r>
              <a:rPr lang="en-US" sz="1200" dirty="0"/>
              <a:t>Respiratory Journal. 2011;38(</a:t>
            </a:r>
            <a:r>
              <a:rPr lang="en-US" sz="1200" dirty="0" err="1"/>
              <a:t>Suppl</a:t>
            </a:r>
            <a:r>
              <a:rPr lang="en-US" sz="1200" dirty="0"/>
              <a:t> 55):p3708.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4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Viral infections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180439" cy="51054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Varicella Zoster Virus (VZV)  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Cytomegalovirus (CMV) 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Herpes Simplex Virus (HSV) 1 and 2 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Influenza </a:t>
            </a:r>
            <a:r>
              <a:rPr lang="en-US" sz="2000" dirty="0"/>
              <a:t>virus type A </a:t>
            </a:r>
            <a:r>
              <a:rPr lang="en-US" sz="2000" dirty="0" smtClean="0"/>
              <a:t>and B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5493603"/>
            <a:ext cx="520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Am </a:t>
            </a:r>
            <a:r>
              <a:rPr lang="en-US" sz="1200" dirty="0"/>
              <a:t>Rev </a:t>
            </a:r>
            <a:r>
              <a:rPr lang="en-US" sz="1200" dirty="0" err="1"/>
              <a:t>Respir</a:t>
            </a:r>
            <a:r>
              <a:rPr lang="en-US" sz="1200" dirty="0"/>
              <a:t> Dis. 1990;142(4):</a:t>
            </a:r>
            <a:r>
              <a:rPr lang="en-US" sz="1200" dirty="0" smtClean="0"/>
              <a:t>884-6</a:t>
            </a:r>
          </a:p>
          <a:p>
            <a:r>
              <a:rPr lang="en-US" sz="1200" dirty="0" smtClean="0"/>
              <a:t>Histopathology</a:t>
            </a:r>
            <a:r>
              <a:rPr lang="en-US" sz="1200" dirty="0"/>
              <a:t>. 1993;22(3):</a:t>
            </a:r>
            <a:r>
              <a:rPr lang="en-US" sz="1200" dirty="0" smtClean="0"/>
              <a:t>265-70</a:t>
            </a:r>
          </a:p>
          <a:p>
            <a:r>
              <a:rPr lang="en-US" sz="1200" dirty="0" smtClean="0"/>
              <a:t>J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Virol</a:t>
            </a:r>
            <a:r>
              <a:rPr lang="en-US" sz="1200" dirty="0"/>
              <a:t>. 2013;56(4):</a:t>
            </a:r>
            <a:r>
              <a:rPr lang="en-US" sz="1200" dirty="0" smtClean="0"/>
              <a:t>360-4</a:t>
            </a:r>
          </a:p>
          <a:p>
            <a:r>
              <a:rPr lang="en-US" sz="1200" dirty="0" smtClean="0"/>
              <a:t>American </a:t>
            </a:r>
            <a:r>
              <a:rPr lang="en-US" sz="1200" dirty="0"/>
              <a:t>College of Chest Physicians. 2016;Annual meeting 2016:455 A.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172200" cy="1447800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ea typeface="+mj-ea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 bwMode="auto">
          <a:xfrm>
            <a:off x="685800" y="990600"/>
            <a:ext cx="7799388" cy="5867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514350" indent="-5143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Infections </a:t>
            </a:r>
            <a:r>
              <a:rPr lang="en-US" sz="2800" dirty="0"/>
              <a:t>Causing Central Airway Obstruction</a:t>
            </a:r>
            <a:r>
              <a:rPr lang="en-US" sz="2800" dirty="0" smtClean="0"/>
              <a:t>:</a:t>
            </a:r>
            <a:endParaRPr lang="en-US" sz="2800" dirty="0"/>
          </a:p>
          <a:p>
            <a:pPr marL="514350" indent="-5143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A rare manifestation of a common disease</a:t>
            </a:r>
          </a:p>
          <a:p>
            <a:pPr marL="514350" indent="-5143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  <a:p>
            <a:pPr marL="514350" lvl="0" indent="-5143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 </a:t>
            </a:r>
            <a:endParaRPr lang="en-US" altLang="en-US" sz="2800" dirty="0">
              <a:ea typeface="ＭＳ Ｐゴシック" panose="020B0600070205080204" pitchFamily="50" charset="-128"/>
            </a:endParaRPr>
          </a:p>
          <a:p>
            <a:pPr marL="514350" lvl="0" indent="-5143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2800" dirty="0" smtClean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Cytomegalovirus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82" y="1102588"/>
            <a:ext cx="9144000" cy="5410200"/>
          </a:xfrm>
        </p:spPr>
        <p:txBody>
          <a:bodyPr/>
          <a:lstStyle/>
          <a:p>
            <a:r>
              <a:rPr lang="en-US" sz="1200" dirty="0" smtClean="0"/>
              <a:t>Most </a:t>
            </a:r>
            <a:r>
              <a:rPr lang="en-US" sz="1200" dirty="0"/>
              <a:t>common virus causing pulmonary infection after lung </a:t>
            </a:r>
            <a:r>
              <a:rPr lang="en-US" sz="1200" dirty="0" smtClean="0"/>
              <a:t>transplantation and in AIDS patients </a:t>
            </a:r>
          </a:p>
          <a:p>
            <a:r>
              <a:rPr lang="en-US" sz="1200" dirty="0" smtClean="0"/>
              <a:t>Bronchoscopic appearance: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E</a:t>
            </a:r>
            <a:r>
              <a:rPr lang="en-US" sz="1200" dirty="0" smtClean="0"/>
              <a:t>ndobronchial </a:t>
            </a:r>
            <a:r>
              <a:rPr lang="en-US" sz="1200" dirty="0"/>
              <a:t>polypoid </a:t>
            </a:r>
            <a:r>
              <a:rPr lang="en-US" sz="1200" dirty="0" smtClean="0"/>
              <a:t>lesions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err="1"/>
              <a:t>E</a:t>
            </a:r>
            <a:r>
              <a:rPr lang="en-US" sz="1200" dirty="0" err="1" smtClean="0"/>
              <a:t>xophytic</a:t>
            </a:r>
            <a:r>
              <a:rPr lang="en-US" sz="1200" dirty="0" smtClean="0"/>
              <a:t> mass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M</a:t>
            </a:r>
            <a:r>
              <a:rPr lang="en-US" sz="1200" dirty="0" smtClean="0"/>
              <a:t>ucosal </a:t>
            </a:r>
            <a:r>
              <a:rPr lang="en-US" sz="1200" dirty="0"/>
              <a:t>edema with </a:t>
            </a:r>
            <a:r>
              <a:rPr lang="en-US" sz="1200" dirty="0" smtClean="0"/>
              <a:t>ulcerations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G</a:t>
            </a:r>
            <a:r>
              <a:rPr lang="en-US" sz="1200" dirty="0" smtClean="0"/>
              <a:t>ranulation </a:t>
            </a:r>
            <a:r>
              <a:rPr lang="en-US" sz="1200" dirty="0"/>
              <a:t>tissue at the site of </a:t>
            </a:r>
            <a:r>
              <a:rPr lang="en-US" sz="1200" dirty="0" smtClean="0"/>
              <a:t>stent</a:t>
            </a:r>
          </a:p>
          <a:p>
            <a:pPr marL="285750" indent="-285750">
              <a:buFont typeface="Arial" charset="0"/>
              <a:buChar char="•"/>
            </a:pPr>
            <a:endParaRPr lang="en-US" sz="1050" dirty="0" smtClean="0"/>
          </a:p>
          <a:p>
            <a:r>
              <a:rPr lang="en-US" sz="1200" dirty="0" smtClean="0"/>
              <a:t>Bronchoscopic treatment options: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R</a:t>
            </a:r>
            <a:r>
              <a:rPr lang="en-US" sz="1200" dirty="0" smtClean="0"/>
              <a:t>igid </a:t>
            </a:r>
            <a:r>
              <a:rPr lang="en-US" sz="1200" dirty="0"/>
              <a:t>bronchoscopy </a:t>
            </a: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B</a:t>
            </a:r>
            <a:r>
              <a:rPr lang="en-US" sz="1200" dirty="0" smtClean="0"/>
              <a:t>ronchoscopic </a:t>
            </a:r>
            <a:r>
              <a:rPr lang="en-US" sz="1200" dirty="0"/>
              <a:t>polyp removal</a:t>
            </a: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P</a:t>
            </a:r>
            <a:r>
              <a:rPr lang="en-US" sz="1200" dirty="0" smtClean="0"/>
              <a:t>lacement </a:t>
            </a:r>
            <a:r>
              <a:rPr lang="en-US" sz="1200" dirty="0"/>
              <a:t>of new </a:t>
            </a:r>
            <a:r>
              <a:rPr lang="en-US" sz="1200" dirty="0" smtClean="0"/>
              <a:t>stent</a:t>
            </a:r>
          </a:p>
          <a:p>
            <a:pPr marL="285750" indent="-285750">
              <a:buFont typeface="Arial" charset="0"/>
              <a:buChar char="•"/>
            </a:pPr>
            <a:endParaRPr lang="en-US" sz="1050" dirty="0"/>
          </a:p>
          <a:p>
            <a:pPr marL="285750" indent="-285750">
              <a:buFont typeface="Arial" charset="0"/>
              <a:buChar char="•"/>
            </a:pPr>
            <a:endParaRPr lang="en-US" sz="1050" dirty="0" smtClean="0"/>
          </a:p>
          <a:p>
            <a:pPr marL="285750" indent="-285750">
              <a:buFont typeface="Arial" charset="0"/>
              <a:buChar char="•"/>
            </a:pPr>
            <a:endParaRPr lang="en-US" sz="1050" dirty="0" smtClean="0"/>
          </a:p>
          <a:p>
            <a:pPr marL="285750" indent="-285750">
              <a:buFont typeface="Arial" charset="0"/>
              <a:buChar char="•"/>
            </a:pPr>
            <a:endParaRPr lang="en-US" sz="1050" dirty="0"/>
          </a:p>
          <a:p>
            <a:pPr marL="285750" indent="-285750">
              <a:buFont typeface="Arial" charset="0"/>
              <a:buChar char="•"/>
            </a:pPr>
            <a:endParaRPr lang="en-US" sz="1050" dirty="0" smtClean="0"/>
          </a:p>
          <a:p>
            <a:pPr marL="285750" indent="-285750">
              <a:buFont typeface="Arial" charset="0"/>
              <a:buChar char="•"/>
            </a:pPr>
            <a:endParaRPr lang="en-US" sz="1050" dirty="0"/>
          </a:p>
          <a:p>
            <a:pPr marL="285750" indent="-285750">
              <a:buFont typeface="Arial" charset="0"/>
              <a:buChar char="•"/>
            </a:pPr>
            <a:endParaRPr lang="en-US" sz="1050" dirty="0" smtClean="0"/>
          </a:p>
          <a:p>
            <a:pPr marL="285750" indent="-285750">
              <a:buFont typeface="Arial" charset="0"/>
              <a:buChar char="•"/>
            </a:pPr>
            <a:endParaRPr lang="en-US" sz="1050" dirty="0"/>
          </a:p>
          <a:p>
            <a:pPr marL="285750" indent="-285750">
              <a:buFont typeface="Arial" charset="0"/>
              <a:buChar char="•"/>
            </a:pP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24" y="4267200"/>
            <a:ext cx="3702434" cy="137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1858" y="4280779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(a) Hematoxylin and Eosin staining of the biopsy specimens from the ulcerated lesion </a:t>
            </a:r>
            <a:r>
              <a:rPr lang="en-US" sz="1100" dirty="0" smtClean="0"/>
              <a:t>in left </a:t>
            </a:r>
            <a:r>
              <a:rPr lang="en-US" sz="1100" dirty="0"/>
              <a:t>main bronchus (magnification: Å~400). The black arrow indicates a cytomegalovirus </a:t>
            </a:r>
            <a:r>
              <a:rPr lang="en-US" sz="1100" dirty="0" smtClean="0"/>
              <a:t>inclusion body</a:t>
            </a:r>
            <a:r>
              <a:rPr lang="en-US" sz="1100" dirty="0"/>
              <a:t>. (b) </a:t>
            </a:r>
            <a:r>
              <a:rPr lang="en-US" sz="1100" dirty="0" err="1"/>
              <a:t>Immunohistochemical</a:t>
            </a:r>
            <a:r>
              <a:rPr lang="en-US" sz="1100" dirty="0"/>
              <a:t> staining of the biopsy specimens (magnification: Å~100). A </a:t>
            </a:r>
            <a:r>
              <a:rPr lang="en-US" sz="1100" dirty="0" smtClean="0"/>
              <a:t>number of </a:t>
            </a:r>
            <a:r>
              <a:rPr lang="en-US" sz="1100" dirty="0"/>
              <a:t>cytomegalovirus-positive cells were detected</a:t>
            </a:r>
            <a:r>
              <a:rPr lang="en-US" sz="1100" dirty="0" smtClean="0"/>
              <a:t>.</a:t>
            </a:r>
          </a:p>
          <a:p>
            <a:endParaRPr lang="en-US" sz="1100" dirty="0" smtClean="0"/>
          </a:p>
          <a:p>
            <a:r>
              <a:rPr lang="en-US" sz="1100" dirty="0" smtClean="0"/>
              <a:t>Intern </a:t>
            </a:r>
            <a:r>
              <a:rPr lang="en-US" sz="1100" dirty="0"/>
              <a:t>Med. 2012;51(20):2933-6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1482" y="6051123"/>
            <a:ext cx="336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Chest. </a:t>
            </a:r>
            <a:r>
              <a:rPr lang="en-US" sz="1200" dirty="0"/>
              <a:t>2011;140(4_MeetingAbstracts):127A </a:t>
            </a:r>
            <a:endParaRPr lang="en-US" sz="1200" dirty="0" smtClean="0"/>
          </a:p>
          <a:p>
            <a:r>
              <a:rPr lang="en-US" sz="1200" dirty="0" smtClean="0"/>
              <a:t>J </a:t>
            </a:r>
            <a:r>
              <a:rPr lang="en-US" sz="1200" dirty="0"/>
              <a:t>Heart Lung Transplant. 2005;24(12):2109-13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13239"/>
            <a:ext cx="3220777" cy="1596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09545" y="2060427"/>
            <a:ext cx="25908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charset="0"/>
              </a:rPr>
              <a:t>(a) Bronchoscopy performed before treatment showed mucosal edema, flaring and ulceration</a:t>
            </a:r>
          </a:p>
          <a:p>
            <a:r>
              <a:rPr lang="en-US" sz="1100" dirty="0">
                <a:latin typeface="Helvetica" charset="0"/>
              </a:rPr>
              <a:t>with thick exudates in the left main bronchus. (b) Bronchoscopy performed after ganciclovir</a:t>
            </a:r>
          </a:p>
          <a:p>
            <a:r>
              <a:rPr lang="en-US" sz="1100" dirty="0">
                <a:latin typeface="Helvetica" charset="0"/>
              </a:rPr>
              <a:t>treatment revealed that the ulcerated lesion in the left main bronchus was replaced with a normal</a:t>
            </a:r>
          </a:p>
          <a:p>
            <a:r>
              <a:rPr lang="en-US" sz="1100" dirty="0">
                <a:latin typeface="Helvetica" charset="0"/>
              </a:rPr>
              <a:t>mucosa while only demonstrating slight scarring</a:t>
            </a:r>
            <a:r>
              <a:rPr lang="en-US" sz="1100" dirty="0" smtClean="0">
                <a:latin typeface="Helvetica" charset="0"/>
              </a:rPr>
              <a:t>. </a:t>
            </a:r>
            <a:r>
              <a:rPr lang="en-US" sz="1100" dirty="0"/>
              <a:t>Intern Med. 2012;51(20):2933-6 </a:t>
            </a:r>
          </a:p>
          <a:p>
            <a:endParaRPr lang="en-US" sz="11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Herpes simplex virus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799438" cy="4648200"/>
          </a:xfrm>
        </p:spPr>
        <p:txBody>
          <a:bodyPr/>
          <a:lstStyle/>
          <a:p>
            <a:r>
              <a:rPr lang="en-US" sz="1800" dirty="0" smtClean="0"/>
              <a:t>Bronchoscopic appearance: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800" dirty="0" err="1"/>
              <a:t>F</a:t>
            </a:r>
            <a:r>
              <a:rPr lang="en-US" sz="1800" dirty="0" err="1" smtClean="0"/>
              <a:t>ungating</a:t>
            </a:r>
            <a:r>
              <a:rPr lang="en-US" sz="1800" dirty="0" smtClean="0"/>
              <a:t> </a:t>
            </a:r>
            <a:r>
              <a:rPr lang="en-US" sz="1800" dirty="0"/>
              <a:t>and endobronchial </a:t>
            </a:r>
            <a:r>
              <a:rPr lang="en-US" sz="1800" dirty="0" smtClean="0"/>
              <a:t>masses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olypoid lesions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ucosal </a:t>
            </a:r>
            <a:r>
              <a:rPr lang="en-US" sz="1800" dirty="0"/>
              <a:t>irregularities and ulcerations causing airway </a:t>
            </a:r>
            <a:r>
              <a:rPr lang="en-US" sz="1800" dirty="0" smtClean="0"/>
              <a:t>stenosis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N</a:t>
            </a:r>
            <a:r>
              <a:rPr lang="en-US" sz="1800" dirty="0" smtClean="0"/>
              <a:t>ecrotic </a:t>
            </a:r>
            <a:r>
              <a:rPr lang="en-US" sz="1800" dirty="0"/>
              <a:t>and vesicular blistering </a:t>
            </a:r>
            <a:r>
              <a:rPr lang="en-US" sz="1800" dirty="0" smtClean="0"/>
              <a:t>lesions</a:t>
            </a:r>
          </a:p>
          <a:p>
            <a:pPr marL="457200" indent="-457200">
              <a:buFont typeface="Arial" charset="0"/>
              <a:buChar char="•"/>
            </a:pPr>
            <a:endParaRPr lang="en-US" sz="1800" dirty="0" smtClean="0"/>
          </a:p>
          <a:p>
            <a:r>
              <a:rPr lang="en-US" sz="1800" dirty="0" smtClean="0"/>
              <a:t>Bronchoscopic treatment options: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  Balloon </a:t>
            </a:r>
            <a:r>
              <a:rPr lang="en-US" sz="1800" dirty="0" smtClean="0"/>
              <a:t>dilation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  Bare </a:t>
            </a:r>
            <a:r>
              <a:rPr lang="en-US" sz="1800" dirty="0"/>
              <a:t>metal </a:t>
            </a:r>
            <a:r>
              <a:rPr lang="en-US" sz="1800" dirty="0" smtClean="0"/>
              <a:t>stent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86338" y="562043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Eur</a:t>
            </a:r>
            <a:r>
              <a:rPr lang="en-US" sz="1200" dirty="0" smtClean="0"/>
              <a:t> </a:t>
            </a:r>
            <a:r>
              <a:rPr lang="en-US" sz="1200" dirty="0" err="1"/>
              <a:t>Respir</a:t>
            </a:r>
            <a:r>
              <a:rPr lang="en-US" sz="1200" dirty="0"/>
              <a:t> J. 2005;25(6):</a:t>
            </a:r>
            <a:r>
              <a:rPr lang="en-US" sz="1200" dirty="0" smtClean="0"/>
              <a:t>1117-20</a:t>
            </a:r>
          </a:p>
          <a:p>
            <a:r>
              <a:rPr lang="en-US" sz="1200" dirty="0" smtClean="0"/>
              <a:t>Multidisciplinary </a:t>
            </a:r>
            <a:r>
              <a:rPr lang="en-US" sz="1200" dirty="0"/>
              <a:t>respiratory medicine. 2013;8(1):1</a:t>
            </a:r>
            <a:endParaRPr lang="en-US" sz="1200" dirty="0" smtClean="0"/>
          </a:p>
          <a:p>
            <a:r>
              <a:rPr lang="en-US" sz="1200" dirty="0" smtClean="0"/>
              <a:t>Am </a:t>
            </a:r>
            <a:r>
              <a:rPr lang="en-US" sz="1200" dirty="0"/>
              <a:t>Thoracic </a:t>
            </a:r>
            <a:r>
              <a:rPr lang="en-US" sz="1200" dirty="0" err="1"/>
              <a:t>Soc</a:t>
            </a:r>
            <a:r>
              <a:rPr lang="en-US" sz="1200" dirty="0"/>
              <a:t>; 2015. p. A5643-A.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6400800" cy="1447800"/>
          </a:xfrm>
        </p:spPr>
        <p:txBody>
          <a:bodyPr/>
          <a:lstStyle/>
          <a:p>
            <a:r>
              <a:rPr lang="en-US" dirty="0"/>
              <a:t>Parasitic infections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99438" cy="4648200"/>
          </a:xfrm>
        </p:spPr>
        <p:txBody>
          <a:bodyPr/>
          <a:lstStyle/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Strongyloides</a:t>
            </a:r>
            <a:r>
              <a:rPr lang="en-US" sz="2000" dirty="0" smtClean="0"/>
              <a:t> </a:t>
            </a:r>
            <a:r>
              <a:rPr lang="en-US" sz="2000" dirty="0" err="1" smtClean="0"/>
              <a:t>stercoralis</a:t>
            </a:r>
            <a:r>
              <a:rPr lang="en-US" sz="2000" dirty="0"/>
              <a:t> 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Leech infestation  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/>
              <a:t>Lophomonas</a:t>
            </a:r>
            <a:r>
              <a:rPr lang="en-US" sz="2000" dirty="0"/>
              <a:t> </a:t>
            </a:r>
            <a:r>
              <a:rPr lang="en-US" sz="2000" dirty="0" err="1"/>
              <a:t>blattarum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/>
              <a:t> 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Leishmaniasis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5638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Arch </a:t>
            </a:r>
            <a:r>
              <a:rPr lang="en-US" sz="1200" dirty="0" err="1"/>
              <a:t>Bronconeumol</a:t>
            </a:r>
            <a:r>
              <a:rPr lang="en-US" sz="1200" dirty="0"/>
              <a:t>. 2003;39(11):</a:t>
            </a:r>
            <a:r>
              <a:rPr lang="en-US" sz="1200" dirty="0" smtClean="0"/>
              <a:t>524-6</a:t>
            </a:r>
            <a:endParaRPr lang="en-US" sz="1200" dirty="0" smtClean="0"/>
          </a:p>
          <a:p>
            <a:r>
              <a:rPr lang="en-US" sz="1200" dirty="0" smtClean="0"/>
              <a:t>J </a:t>
            </a:r>
            <a:r>
              <a:rPr lang="en-US" sz="1200" dirty="0" err="1"/>
              <a:t>Thorac</a:t>
            </a:r>
            <a:r>
              <a:rPr lang="en-US" sz="1200" dirty="0"/>
              <a:t> Dis. 2014;6(6):</a:t>
            </a:r>
            <a:r>
              <a:rPr lang="en-US" sz="1200" dirty="0" smtClean="0"/>
              <a:t>E73-6</a:t>
            </a:r>
            <a:endParaRPr lang="en-US" sz="1200" dirty="0" smtClean="0"/>
          </a:p>
          <a:p>
            <a:r>
              <a:rPr lang="en-US" sz="1200" dirty="0" smtClean="0"/>
              <a:t>Case </a:t>
            </a:r>
            <a:r>
              <a:rPr lang="en-US" sz="1200" dirty="0"/>
              <a:t>reports in medicine. 2011;2011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Leech infestation</a:t>
            </a:r>
            <a:br>
              <a:rPr lang="en-US" sz="3600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77239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Extremely rare and there are only few isolated case </a:t>
            </a:r>
            <a:r>
              <a:rPr lang="en-US" dirty="0" smtClean="0"/>
              <a:t>reports</a:t>
            </a:r>
          </a:p>
          <a:p>
            <a:endParaRPr lang="en-US" dirty="0"/>
          </a:p>
          <a:p>
            <a:r>
              <a:rPr lang="en-US" dirty="0"/>
              <a:t>Bronchoscopic appearance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Brown worm-like moving foreign body 2 cm below the glottis surrounded with granulation tissue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Bronchoscopic treatment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Rigid bronchoscopy and forceps extraction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60198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Int</a:t>
            </a:r>
            <a:r>
              <a:rPr lang="en-US" sz="1200" dirty="0" smtClean="0"/>
              <a:t> </a:t>
            </a:r>
            <a:r>
              <a:rPr lang="en-US" sz="1200" dirty="0"/>
              <a:t>J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Exp</a:t>
            </a:r>
            <a:r>
              <a:rPr lang="en-US" sz="1200" dirty="0"/>
              <a:t> Med. 2014;7(10):3599-601.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6400800" cy="1447800"/>
          </a:xfrm>
        </p:spPr>
        <p:txBody>
          <a:bodyPr/>
          <a:lstStyle/>
          <a:p>
            <a:r>
              <a:rPr lang="en-US" sz="3600" smtClean="0"/>
              <a:t>Conclusions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Infections causing central airway </a:t>
            </a:r>
            <a:r>
              <a:rPr lang="en-US" sz="2000" dirty="0" smtClean="0"/>
              <a:t>obstruction are rare. </a:t>
            </a:r>
          </a:p>
          <a:p>
            <a:pPr marL="457200" indent="-457200">
              <a:buFont typeface="Arial" charset="0"/>
              <a:buChar char="•"/>
            </a:pPr>
            <a:endParaRPr lang="en-US" sz="2000" dirty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In addition to medical treatment, bronchoscopic </a:t>
            </a:r>
            <a:r>
              <a:rPr lang="en-US" sz="2000" dirty="0"/>
              <a:t>intervention for rapid symptomatic relieve or </a:t>
            </a:r>
            <a:r>
              <a:rPr lang="en-US" sz="2000" dirty="0" smtClean="0"/>
              <a:t>treatment </a:t>
            </a:r>
            <a:r>
              <a:rPr lang="en-US" sz="2000" dirty="0"/>
              <a:t>of obstruction </a:t>
            </a:r>
            <a:r>
              <a:rPr lang="en-US" sz="2000" dirty="0" smtClean="0"/>
              <a:t>have been successfully performed.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endParaRPr lang="en-US" sz="2000" dirty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Bronchoscopic </a:t>
            </a:r>
            <a:r>
              <a:rPr lang="en-US" sz="2000" dirty="0"/>
              <a:t>interventional modalities are </a:t>
            </a:r>
            <a:r>
              <a:rPr lang="en-US" sz="2000" dirty="0" smtClean="0"/>
              <a:t>probably safe </a:t>
            </a:r>
            <a:r>
              <a:rPr lang="en-US" sz="2000" dirty="0"/>
              <a:t>adjunct to the treatment of central airway </a:t>
            </a:r>
            <a:r>
              <a:rPr lang="en-US" sz="2000" dirty="0" smtClean="0"/>
              <a:t>obstructive infections. The data are limited to case reports and series. 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endParaRPr lang="en-US" sz="2000" dirty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55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89C8"/>
            </a:gs>
            <a:gs pos="100000">
              <a:srgbClr val="67CC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06988"/>
            <a:ext cx="17510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590800"/>
            <a:ext cx="9144000" cy="23852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This presentation was prepared by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Sevak Keshishyan MD 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and Kassem Harris MD, FCCP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 and reviewed for accuracy and content by members of the </a:t>
            </a:r>
            <a:endParaRPr lang="en-US" sz="2000" dirty="0" smtClean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FFFFFF"/>
                </a:solidFill>
                <a:latin typeface="Arial"/>
              </a:rPr>
              <a:t>WABIP </a:t>
            </a:r>
            <a:r>
              <a:rPr lang="en-US" sz="2000" i="1" dirty="0">
                <a:solidFill>
                  <a:srgbClr val="FFFFFF"/>
                </a:solidFill>
                <a:latin typeface="Arial"/>
              </a:rPr>
              <a:t>Rare Lung, Pleura and Airway Disorders 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section</a:t>
            </a:r>
          </a:p>
          <a:p>
            <a:pPr algn="ctr">
              <a:defRPr/>
            </a:pPr>
            <a:endParaRPr lang="en-US" sz="3000" dirty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endParaRPr lang="en-US" sz="3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770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447800"/>
          </a:xfrm>
        </p:spPr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Fungal </a:t>
            </a:r>
            <a:r>
              <a:rPr lang="en-US" sz="4000" dirty="0"/>
              <a:t>infections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256639" cy="4191000"/>
          </a:xfrm>
        </p:spPr>
        <p:txBody>
          <a:bodyPr numCol="2"/>
          <a:lstStyle/>
          <a:p>
            <a:endParaRPr lang="en-US" sz="2400" dirty="0" smtClean="0"/>
          </a:p>
          <a:p>
            <a:r>
              <a:rPr lang="en-US" sz="2400" dirty="0"/>
              <a:t>Aspergillus </a:t>
            </a:r>
            <a:r>
              <a:rPr lang="en-US" sz="2400" dirty="0" smtClean="0"/>
              <a:t>spp.</a:t>
            </a:r>
          </a:p>
          <a:p>
            <a:endParaRPr lang="en-US" sz="2400" dirty="0"/>
          </a:p>
          <a:p>
            <a:r>
              <a:rPr lang="en-US" sz="2400" dirty="0"/>
              <a:t>Fusarium </a:t>
            </a:r>
            <a:r>
              <a:rPr lang="en-US" sz="2400" dirty="0" smtClean="0"/>
              <a:t>spp.</a:t>
            </a:r>
          </a:p>
          <a:p>
            <a:endParaRPr lang="en-US" sz="2400" dirty="0"/>
          </a:p>
          <a:p>
            <a:r>
              <a:rPr lang="en-US" sz="2400" dirty="0" err="1" smtClean="0"/>
              <a:t>Penicillium</a:t>
            </a:r>
            <a:r>
              <a:rPr lang="en-US" sz="2400" dirty="0" smtClean="0"/>
              <a:t> </a:t>
            </a:r>
            <a:r>
              <a:rPr lang="en-US" sz="2400" dirty="0"/>
              <a:t>spp. </a:t>
            </a:r>
            <a:r>
              <a:rPr lang="en-US" sz="2400" b="1" dirty="0"/>
              <a:t> </a:t>
            </a:r>
            <a:endParaRPr lang="en-US" sz="2400" b="1" dirty="0" smtClean="0"/>
          </a:p>
          <a:p>
            <a:endParaRPr lang="en-US" sz="2400" dirty="0"/>
          </a:p>
          <a:p>
            <a:r>
              <a:rPr lang="en-US" sz="2400" dirty="0" err="1"/>
              <a:t>Mucorales</a:t>
            </a:r>
            <a:r>
              <a:rPr lang="en-US" sz="2400" dirty="0"/>
              <a:t> spp. </a:t>
            </a:r>
            <a:endParaRPr lang="en-US" sz="2400" dirty="0" smtClean="0"/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dirty="0" smtClean="0"/>
              <a:t>Cryptococcus </a:t>
            </a:r>
            <a:r>
              <a:rPr lang="en-US" sz="2400" dirty="0"/>
              <a:t>spp. </a:t>
            </a:r>
            <a:r>
              <a:rPr lang="en-US" sz="2400" b="1" dirty="0"/>
              <a:t> 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Histoplasma </a:t>
            </a:r>
            <a:r>
              <a:rPr lang="en-US" sz="2400" dirty="0"/>
              <a:t>spp. </a:t>
            </a:r>
            <a:endParaRPr lang="en-US" sz="2400" dirty="0" smtClean="0"/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dirty="0" err="1"/>
              <a:t>Coccidioides</a:t>
            </a:r>
            <a:r>
              <a:rPr lang="en-US" sz="2400" dirty="0"/>
              <a:t> </a:t>
            </a:r>
            <a:r>
              <a:rPr lang="en-US" sz="2400" dirty="0" err="1"/>
              <a:t>immitis</a:t>
            </a:r>
            <a:r>
              <a:rPr lang="en-US" sz="2400" dirty="0"/>
              <a:t> </a:t>
            </a:r>
            <a:r>
              <a:rPr lang="en-US" sz="2400" b="1" dirty="0"/>
              <a:t> </a:t>
            </a:r>
            <a:endParaRPr lang="en-US" sz="2400" b="1" dirty="0" smtClean="0"/>
          </a:p>
          <a:p>
            <a:endParaRPr lang="en-US" sz="2400" dirty="0"/>
          </a:p>
          <a:p>
            <a:r>
              <a:rPr lang="en-US" sz="2400" dirty="0"/>
              <a:t>Candida spp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dirty="0" err="1"/>
              <a:t>Pseudallescheria</a:t>
            </a:r>
            <a:r>
              <a:rPr lang="en-US" sz="2400" dirty="0"/>
              <a:t> </a:t>
            </a:r>
            <a:r>
              <a:rPr lang="en-US" sz="2400" dirty="0" err="1"/>
              <a:t>boydii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6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Aspergillosis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257800"/>
          </a:xfrm>
        </p:spPr>
        <p:txBody>
          <a:bodyPr/>
          <a:lstStyle/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Most </a:t>
            </a:r>
            <a:r>
              <a:rPr lang="en-US" sz="2000" dirty="0"/>
              <a:t>commonly reported fungal </a:t>
            </a:r>
            <a:r>
              <a:rPr lang="en-US" sz="2000" dirty="0" smtClean="0"/>
              <a:t>pathogen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ore </a:t>
            </a:r>
            <a:r>
              <a:rPr lang="en-US" sz="2000" dirty="0"/>
              <a:t>common in immunocompromised </a:t>
            </a:r>
            <a:endParaRPr lang="en-US" sz="2000" dirty="0" smtClean="0"/>
          </a:p>
          <a:p>
            <a:r>
              <a:rPr lang="en-US" sz="2000" dirty="0" smtClean="0"/>
              <a:t>patients </a:t>
            </a:r>
          </a:p>
          <a:p>
            <a:r>
              <a:rPr lang="en-US" sz="2000" dirty="0" smtClean="0"/>
              <a:t>Bronchoscopic appearance: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all </a:t>
            </a:r>
            <a:r>
              <a:rPr lang="en-US" sz="2000" dirty="0" smtClean="0"/>
              <a:t>edema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ecrotizing </a:t>
            </a:r>
            <a:r>
              <a:rPr lang="en-US" sz="2000" dirty="0"/>
              <a:t>pseudomembranous </a:t>
            </a:r>
            <a:r>
              <a:rPr lang="en-US" sz="2000" dirty="0" smtClean="0"/>
              <a:t>lesions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U</a:t>
            </a:r>
            <a:r>
              <a:rPr lang="en-US" sz="2000" dirty="0" smtClean="0"/>
              <a:t>lcerative </a:t>
            </a:r>
            <a:r>
              <a:rPr lang="en-US" sz="2000" dirty="0" smtClean="0"/>
              <a:t>lesions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hitish </a:t>
            </a:r>
            <a:r>
              <a:rPr lang="en-US" sz="2000" dirty="0"/>
              <a:t>or yellowish </a:t>
            </a:r>
            <a:r>
              <a:rPr lang="en-US" sz="2000" dirty="0" smtClean="0"/>
              <a:t>plaques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err="1"/>
              <a:t>E</a:t>
            </a:r>
            <a:r>
              <a:rPr lang="en-US" sz="2000" dirty="0" err="1" smtClean="0"/>
              <a:t>ndoluminal</a:t>
            </a:r>
            <a:r>
              <a:rPr lang="en-US" sz="2000" dirty="0" smtClean="0"/>
              <a:t> </a:t>
            </a:r>
            <a:r>
              <a:rPr lang="en-US" sz="2000" dirty="0"/>
              <a:t>masses and </a:t>
            </a:r>
            <a:r>
              <a:rPr lang="en-US" sz="2000" dirty="0" err="1"/>
              <a:t>vegetations</a:t>
            </a:r>
            <a:r>
              <a:rPr lang="en-US" sz="2000" dirty="0"/>
              <a:t> 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endParaRPr lang="en-US" sz="2000" dirty="0"/>
          </a:p>
          <a:p>
            <a:pPr marL="457200" indent="-457200">
              <a:buFont typeface="Arial" charset="0"/>
              <a:buChar char="•"/>
            </a:pP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667" r="9167"/>
          <a:stretch/>
        </p:blipFill>
        <p:spPr>
          <a:xfrm>
            <a:off x="5257800" y="1981200"/>
            <a:ext cx="3383280" cy="2965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5112621"/>
            <a:ext cx="3762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Endobronchial aspergillosis causing RMS airway </a:t>
            </a:r>
            <a:r>
              <a:rPr lang="en-US" sz="1400" dirty="0" smtClean="0"/>
              <a:t>obstruction. </a:t>
            </a:r>
            <a:r>
              <a:rPr lang="en-US" sz="1200" dirty="0" smtClean="0"/>
              <a:t>Courtesy of Dr. Harris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6123810"/>
            <a:ext cx="213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 </a:t>
            </a:r>
            <a:r>
              <a:rPr lang="en-US" sz="1100" dirty="0"/>
              <a:t>Med Case Rep. 2009;3:9290. 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Aspergillosis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22" y="2542401"/>
            <a:ext cx="4191000" cy="3810000"/>
          </a:xfrm>
        </p:spPr>
        <p:txBody>
          <a:bodyPr numCol="1"/>
          <a:lstStyle/>
          <a:p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R</a:t>
            </a:r>
            <a:r>
              <a:rPr lang="en-US" sz="2200" dirty="0" smtClean="0"/>
              <a:t>igid bronchoscopy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F</a:t>
            </a:r>
            <a:r>
              <a:rPr lang="en-US" sz="2200" dirty="0" smtClean="0"/>
              <a:t>orceps removal </a:t>
            </a:r>
            <a:r>
              <a:rPr lang="en-US" sz="2200" dirty="0"/>
              <a:t>of </a:t>
            </a:r>
            <a:r>
              <a:rPr lang="en-US" sz="2200" dirty="0" err="1" smtClean="0"/>
              <a:t>aspergilloma</a:t>
            </a: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A</a:t>
            </a:r>
            <a:r>
              <a:rPr lang="en-US" sz="2200" dirty="0" smtClean="0"/>
              <a:t>spiration </a:t>
            </a:r>
            <a:r>
              <a:rPr lang="en-US" sz="2200" dirty="0"/>
              <a:t>of </a:t>
            </a:r>
            <a:r>
              <a:rPr lang="en-US" sz="2200" dirty="0" smtClean="0"/>
              <a:t>mass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B</a:t>
            </a:r>
            <a:r>
              <a:rPr lang="en-US" sz="2200" dirty="0" smtClean="0"/>
              <a:t>ronchoscopic debridement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P</a:t>
            </a:r>
            <a:r>
              <a:rPr lang="en-US" sz="2200" dirty="0" smtClean="0"/>
              <a:t>artial </a:t>
            </a:r>
            <a:r>
              <a:rPr lang="en-US" sz="2200" dirty="0"/>
              <a:t>resection of the </a:t>
            </a:r>
            <a:r>
              <a:rPr lang="en-US" sz="2200" dirty="0" smtClean="0"/>
              <a:t>lesions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ilation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43560" y="1764268"/>
            <a:ext cx="7481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Bronchoscopic treatment options: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18978" y="2209800"/>
            <a:ext cx="4191000" cy="3810000"/>
          </a:xfrm>
          <a:prstGeom prst="rect">
            <a:avLst/>
          </a:prstGeom>
        </p:spPr>
        <p:txBody>
          <a:bodyPr numCol="1" anchor="ctr" anchorCtr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sz="2000" kern="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R</a:t>
            </a:r>
            <a:r>
              <a:rPr lang="en-US" sz="2200" dirty="0" smtClean="0"/>
              <a:t>emoval </a:t>
            </a:r>
            <a:r>
              <a:rPr lang="en-US" sz="2200" dirty="0"/>
              <a:t>of </a:t>
            </a:r>
            <a:r>
              <a:rPr lang="en-US" sz="2200" dirty="0" err="1"/>
              <a:t>pseudomembranes</a:t>
            </a:r>
            <a:r>
              <a:rPr lang="en-US" sz="22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Silicone </a:t>
            </a:r>
            <a:r>
              <a:rPr lang="en-US" sz="2200" dirty="0"/>
              <a:t>stent placement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E</a:t>
            </a:r>
            <a:r>
              <a:rPr lang="en-US" sz="2200" dirty="0" smtClean="0"/>
              <a:t>lectrocautery and cryotherapy</a:t>
            </a: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L</a:t>
            </a:r>
            <a:r>
              <a:rPr lang="en-US" sz="2200" dirty="0" smtClean="0"/>
              <a:t>aser </a:t>
            </a:r>
            <a:endParaRPr lang="en-US" sz="2200" dirty="0"/>
          </a:p>
          <a:p>
            <a:pPr marL="285750" indent="-285750">
              <a:buFont typeface="Arial" charset="0"/>
              <a:buChar char="•"/>
            </a:pPr>
            <a:endParaRPr lang="en-US" sz="2000" kern="0" dirty="0" smtClean="0"/>
          </a:p>
          <a:p>
            <a:endParaRPr lang="en-US" sz="2000" kern="0" dirty="0" smtClean="0"/>
          </a:p>
          <a:p>
            <a:endParaRPr lang="en-US" sz="20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862935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Respirology</a:t>
            </a:r>
            <a:r>
              <a:rPr lang="en-US" sz="1200" dirty="0"/>
              <a:t>. 2009;14(1):144-7. </a:t>
            </a:r>
            <a:endParaRPr lang="en-US" sz="1200" dirty="0" smtClean="0"/>
          </a:p>
          <a:p>
            <a:r>
              <a:rPr lang="en-US" sz="1200" dirty="0" smtClean="0"/>
              <a:t>Ann </a:t>
            </a:r>
            <a:r>
              <a:rPr lang="en-US" sz="1200" dirty="0" err="1"/>
              <a:t>Thorac</a:t>
            </a:r>
            <a:r>
              <a:rPr lang="en-US" sz="1200" dirty="0"/>
              <a:t> Surg. 2013;96(6):2256-8.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Mucormycosis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799438" cy="3117850"/>
          </a:xfrm>
        </p:spPr>
        <p:txBody>
          <a:bodyPr/>
          <a:lstStyle/>
          <a:p>
            <a:r>
              <a:rPr lang="en-US" sz="1600" dirty="0" smtClean="0"/>
              <a:t>Common in </a:t>
            </a:r>
            <a:r>
              <a:rPr lang="en-US" sz="1600" dirty="0"/>
              <a:t>diabetic patients with ketoacidosis </a:t>
            </a:r>
            <a:endParaRPr lang="en-US" sz="1600" dirty="0" smtClean="0"/>
          </a:p>
          <a:p>
            <a:r>
              <a:rPr lang="en-US" sz="1600" dirty="0" smtClean="0"/>
              <a:t>Hallmark </a:t>
            </a:r>
            <a:r>
              <a:rPr lang="en-US" sz="1600" dirty="0"/>
              <a:t>of clinical presentation </a:t>
            </a:r>
            <a:r>
              <a:rPr lang="en-US" sz="1600" dirty="0" smtClean="0"/>
              <a:t>is hemoptysis (due </a:t>
            </a:r>
            <a:r>
              <a:rPr lang="en-US" sz="1600" dirty="0"/>
              <a:t>to angioinvasive nature of </a:t>
            </a:r>
            <a:r>
              <a:rPr lang="en-US" sz="1600" dirty="0" smtClean="0"/>
              <a:t>disease)</a:t>
            </a:r>
          </a:p>
          <a:p>
            <a:endParaRPr lang="en-US" sz="1600" dirty="0" smtClean="0"/>
          </a:p>
          <a:p>
            <a:r>
              <a:rPr lang="en-US" sz="1600" dirty="0" smtClean="0"/>
              <a:t>Bronchoscopic appearance: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ucoid </a:t>
            </a:r>
            <a:r>
              <a:rPr lang="en-US" sz="1600" dirty="0"/>
              <a:t>plugs yellowish or whitish in </a:t>
            </a:r>
            <a:r>
              <a:rPr lang="en-US" sz="1600" dirty="0" smtClean="0"/>
              <a:t>color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E</a:t>
            </a:r>
            <a:r>
              <a:rPr lang="en-US" sz="1600" dirty="0" smtClean="0"/>
              <a:t>ndobronchial </a:t>
            </a:r>
            <a:r>
              <a:rPr lang="en-US" sz="1600" dirty="0"/>
              <a:t>mass or polypoid </a:t>
            </a:r>
            <a:r>
              <a:rPr lang="en-US" sz="1600" dirty="0" smtClean="0"/>
              <a:t>lesion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W</a:t>
            </a:r>
            <a:r>
              <a:rPr lang="en-US" sz="1600" dirty="0" smtClean="0"/>
              <a:t>hite cheese-like mass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P</a:t>
            </a:r>
            <a:r>
              <a:rPr lang="en-US" sz="1600" dirty="0" smtClean="0"/>
              <a:t>laques </a:t>
            </a:r>
            <a:r>
              <a:rPr lang="en-US" sz="1600" dirty="0"/>
              <a:t>and area of necrosis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6070600"/>
            <a:ext cx="2895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BMJ </a:t>
            </a:r>
            <a:r>
              <a:rPr lang="en-US" sz="1100" dirty="0"/>
              <a:t>Case Rep. 2014;2014 </a:t>
            </a:r>
            <a:r>
              <a:rPr lang="en-US" sz="1100" dirty="0" smtClean="0"/>
              <a:t>Lung </a:t>
            </a:r>
            <a:r>
              <a:rPr lang="en-US" sz="1100" dirty="0"/>
              <a:t>India. </a:t>
            </a:r>
            <a:endParaRPr lang="en-US" sz="1100" dirty="0" smtClean="0"/>
          </a:p>
          <a:p>
            <a:r>
              <a:rPr lang="en-US" sz="1100" dirty="0" smtClean="0"/>
              <a:t>2014;31(3</a:t>
            </a:r>
            <a:r>
              <a:rPr lang="en-US" sz="1100" dirty="0"/>
              <a:t>):</a:t>
            </a:r>
            <a:r>
              <a:rPr lang="en-US" sz="1100" dirty="0" smtClean="0"/>
              <a:t>308-10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47" y="2971800"/>
            <a:ext cx="4376203" cy="1535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0" y="45074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latin typeface="Helvetica" charset="0"/>
              </a:rPr>
              <a:t>Bronchoscopic image showing (A) main carina with mucosal </a:t>
            </a:r>
            <a:r>
              <a:rPr lang="en-US" sz="1050" dirty="0" err="1">
                <a:latin typeface="Helvetica" charset="0"/>
              </a:rPr>
              <a:t>oedema</a:t>
            </a:r>
            <a:r>
              <a:rPr lang="en-US" sz="1050" dirty="0">
                <a:latin typeface="Helvetica" charset="0"/>
              </a:rPr>
              <a:t> in the right main bronchus, (B) mucosal </a:t>
            </a:r>
            <a:r>
              <a:rPr lang="en-US" sz="1050" dirty="0" err="1">
                <a:latin typeface="Helvetica" charset="0"/>
              </a:rPr>
              <a:t>oedema</a:t>
            </a:r>
            <a:r>
              <a:rPr lang="en-US" sz="1050" dirty="0">
                <a:latin typeface="Helvetica" charset="0"/>
              </a:rPr>
              <a:t> and </a:t>
            </a:r>
            <a:r>
              <a:rPr lang="en-US" sz="1050" dirty="0" smtClean="0">
                <a:latin typeface="Helvetica" charset="0"/>
              </a:rPr>
              <a:t>whitish plaques </a:t>
            </a:r>
            <a:r>
              <a:rPr lang="en-US" sz="1050" dirty="0">
                <a:latin typeface="Helvetica" charset="0"/>
              </a:rPr>
              <a:t>in the right main bronchus and (C) the left main bronchus which is apparently normal.</a:t>
            </a:r>
            <a:endParaRPr lang="en-US" sz="105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Mucormycosis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99438" cy="5105400"/>
          </a:xfrm>
        </p:spPr>
        <p:txBody>
          <a:bodyPr/>
          <a:lstStyle/>
          <a:p>
            <a:r>
              <a:rPr lang="en-US" sz="2400" dirty="0" smtClean="0"/>
              <a:t>Bronchoscopic treatment: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igid </a:t>
            </a:r>
            <a:r>
              <a:rPr lang="en-US" sz="2000" dirty="0"/>
              <a:t>bronchoscopy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emoval </a:t>
            </a:r>
            <a:r>
              <a:rPr lang="en-US" sz="2000" dirty="0"/>
              <a:t>of the lesion via bronchoscopy 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orceps debridement and removal of mucoid </a:t>
            </a:r>
            <a:r>
              <a:rPr lang="en-US" sz="2000" dirty="0"/>
              <a:t>plug 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orceps </a:t>
            </a:r>
            <a:r>
              <a:rPr lang="en-US" sz="1800" dirty="0" smtClean="0"/>
              <a:t>balloon</a:t>
            </a:r>
            <a:r>
              <a:rPr lang="en-US" sz="2000" dirty="0" smtClean="0"/>
              <a:t> dilation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Stent</a:t>
            </a:r>
            <a:r>
              <a:rPr lang="en-US" sz="2000" dirty="0" smtClean="0"/>
              <a:t> </a:t>
            </a:r>
            <a:r>
              <a:rPr lang="en-US" sz="2000" dirty="0"/>
              <a:t>placement 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Endobronchial laser </a:t>
            </a:r>
            <a:r>
              <a:rPr lang="en-US" sz="2000" dirty="0"/>
              <a:t>therapy for </a:t>
            </a:r>
            <a:r>
              <a:rPr lang="en-US" sz="2000" dirty="0" smtClean="0"/>
              <a:t>obstruction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ryotherapy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Argon Plasma Coagulation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1200" y="61861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Thorax</a:t>
            </a:r>
            <a:r>
              <a:rPr lang="en-US" sz="1200" dirty="0"/>
              <a:t>. 1992;47(3):203-4.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Cryptococcosis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r>
              <a:rPr lang="en-US" sz="1800" dirty="0"/>
              <a:t>C</a:t>
            </a:r>
            <a:r>
              <a:rPr lang="en-US" sz="1800" dirty="0" smtClean="0"/>
              <a:t>ommon in immunocompromised patients, especially with AIDS </a:t>
            </a:r>
          </a:p>
          <a:p>
            <a:r>
              <a:rPr lang="en-US" sz="1800" dirty="0"/>
              <a:t>U</a:t>
            </a:r>
            <a:r>
              <a:rPr lang="en-US" sz="1800" dirty="0" smtClean="0"/>
              <a:t>sual </a:t>
            </a:r>
            <a:r>
              <a:rPr lang="en-US" sz="1800" dirty="0"/>
              <a:t>presentation is with mediastinal and hilar lymphadenopathy, fever, cough, dyspnea and sometimes </a:t>
            </a:r>
            <a:r>
              <a:rPr lang="en-US" sz="1800" dirty="0" smtClean="0"/>
              <a:t>hemoptysis</a:t>
            </a:r>
          </a:p>
          <a:p>
            <a:endParaRPr lang="en-US" sz="1800" dirty="0" smtClean="0"/>
          </a:p>
          <a:p>
            <a:r>
              <a:rPr lang="en-US" sz="1800" dirty="0" smtClean="0"/>
              <a:t>Bronchoscopic appearance: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W</a:t>
            </a:r>
            <a:r>
              <a:rPr lang="en-US" sz="1800" dirty="0" smtClean="0"/>
              <a:t>hitish </a:t>
            </a:r>
            <a:r>
              <a:rPr lang="en-US" sz="1800" dirty="0"/>
              <a:t>or yellowish </a:t>
            </a:r>
            <a:r>
              <a:rPr lang="en-US" sz="1800" dirty="0" smtClean="0"/>
              <a:t>mass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ucous plug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 smtClean="0"/>
              <a:t>Red </a:t>
            </a:r>
            <a:r>
              <a:rPr lang="en-US" sz="1800" dirty="0"/>
              <a:t>or white thrush like </a:t>
            </a:r>
            <a:r>
              <a:rPr lang="en-US" sz="1800" dirty="0" smtClean="0"/>
              <a:t>plaques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ucosal granularity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W</a:t>
            </a:r>
            <a:r>
              <a:rPr lang="en-US" sz="1800" dirty="0" smtClean="0"/>
              <a:t>hite </a:t>
            </a:r>
            <a:r>
              <a:rPr lang="en-US" sz="1800" dirty="0"/>
              <a:t>granulation </a:t>
            </a:r>
            <a:r>
              <a:rPr lang="en-US" sz="1800" dirty="0" smtClean="0"/>
              <a:t>tissue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U</a:t>
            </a:r>
            <a:r>
              <a:rPr lang="en-US" sz="1800" dirty="0" smtClean="0"/>
              <a:t>lcerated </a:t>
            </a:r>
            <a:r>
              <a:rPr lang="en-US" sz="1800" dirty="0"/>
              <a:t>elevated </a:t>
            </a:r>
            <a:r>
              <a:rPr lang="en-US" sz="1800" dirty="0" smtClean="0"/>
              <a:t>lesion and polypoid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6106425"/>
            <a:ext cx="701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 </a:t>
            </a:r>
            <a:r>
              <a:rPr lang="en-US" sz="1200" dirty="0" err="1"/>
              <a:t>Bronchology</a:t>
            </a:r>
            <a:r>
              <a:rPr lang="en-US" sz="1200" dirty="0"/>
              <a:t> </a:t>
            </a:r>
            <a:r>
              <a:rPr lang="en-US" sz="1200" dirty="0" err="1"/>
              <a:t>Interv</a:t>
            </a:r>
            <a:r>
              <a:rPr lang="en-US" sz="1200" dirty="0"/>
              <a:t> </a:t>
            </a:r>
            <a:r>
              <a:rPr lang="en-US" sz="1200" dirty="0" err="1"/>
              <a:t>Pulmonol</a:t>
            </a:r>
            <a:r>
              <a:rPr lang="en-US" sz="1200" dirty="0"/>
              <a:t>. 2009;16(4):301-4 </a:t>
            </a:r>
            <a:endParaRPr lang="en-US" sz="1200" dirty="0" smtClean="0"/>
          </a:p>
          <a:p>
            <a:r>
              <a:rPr lang="en-US" sz="1200" dirty="0" smtClean="0"/>
              <a:t>Journal </a:t>
            </a:r>
            <a:r>
              <a:rPr lang="en-US" sz="1200" dirty="0"/>
              <a:t>of </a:t>
            </a:r>
            <a:r>
              <a:rPr lang="en-US" sz="1200" dirty="0" err="1"/>
              <a:t>Bronchology</a:t>
            </a:r>
            <a:r>
              <a:rPr lang="en-US" sz="1200" dirty="0"/>
              <a:t>. 2005;12:15- 152. 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49" y="2902817"/>
            <a:ext cx="2335779" cy="2271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2028" y="3106354"/>
            <a:ext cx="2293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Bronchoscopic findings showed aggregated</a:t>
            </a: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white nodes in the compressively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stenosed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left main bronchus</a:t>
            </a:r>
          </a:p>
          <a:p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Respirol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Case Rep. 2014;2(3):108-10. </a:t>
            </a:r>
          </a:p>
        </p:txBody>
      </p:sp>
    </p:spTree>
    <p:extLst>
      <p:ext uri="{BB962C8B-B14F-4D97-AF65-F5344CB8AC3E}">
        <p14:creationId xmlns:p14="http://schemas.microsoft.com/office/powerpoint/2010/main" val="11815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Cryptococcosis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22400"/>
            <a:ext cx="8458200" cy="5029200"/>
          </a:xfrm>
        </p:spPr>
        <p:txBody>
          <a:bodyPr/>
          <a:lstStyle/>
          <a:p>
            <a:r>
              <a:rPr lang="en-US" sz="2400" dirty="0" smtClean="0"/>
              <a:t>Bronchoscopic treatment options: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igid bronchoscopy </a:t>
            </a:r>
            <a:r>
              <a:rPr lang="en-US" sz="1800" dirty="0"/>
              <a:t>with electrocautery and snare resection </a:t>
            </a:r>
            <a:endParaRPr lang="en-US" sz="18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emoval </a:t>
            </a:r>
            <a:r>
              <a:rPr lang="en-US" sz="1800" dirty="0"/>
              <a:t>of the neoplasm </a:t>
            </a:r>
            <a:r>
              <a:rPr lang="en-US" sz="1800" dirty="0" smtClean="0"/>
              <a:t>with </a:t>
            </a:r>
            <a:r>
              <a:rPr lang="en-US" sz="1800" dirty="0"/>
              <a:t>high frequency electric </a:t>
            </a:r>
            <a:r>
              <a:rPr lang="en-US" sz="1800" dirty="0" smtClean="0"/>
              <a:t>ablation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 smtClean="0"/>
              <a:t>Argon Plasma Coagulation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S</a:t>
            </a:r>
            <a:r>
              <a:rPr lang="en-US" sz="1800" dirty="0" smtClean="0"/>
              <a:t>tent placement</a:t>
            </a:r>
            <a:endParaRPr lang="en-US" sz="1800" dirty="0"/>
          </a:p>
          <a:p>
            <a:pPr marL="171450" indent="-171450">
              <a:buFont typeface="Arial" charset="0"/>
              <a:buChar char="•"/>
            </a:pPr>
            <a:r>
              <a:rPr lang="en-US" sz="1800" dirty="0" smtClean="0"/>
              <a:t>Endobronchial </a:t>
            </a:r>
            <a:r>
              <a:rPr lang="en-US" sz="1800" dirty="0"/>
              <a:t>laser </a:t>
            </a:r>
            <a:r>
              <a:rPr lang="en-US" sz="1800" dirty="0" smtClean="0"/>
              <a:t>resection</a:t>
            </a:r>
          </a:p>
          <a:p>
            <a:pPr marL="171450" indent="-171450">
              <a:buFont typeface="Arial" charset="0"/>
              <a:buChar char="•"/>
            </a:pPr>
            <a:endParaRPr lang="en-US" sz="1800" dirty="0"/>
          </a:p>
          <a:p>
            <a:pPr marL="171450" indent="-171450">
              <a:buFont typeface="Arial" charset="0"/>
              <a:buChar char="•"/>
            </a:pPr>
            <a:endParaRPr lang="en-US" sz="1800" dirty="0" smtClean="0"/>
          </a:p>
          <a:p>
            <a:pPr marL="171450" indent="-171450">
              <a:buFont typeface="Arial" charset="0"/>
              <a:buChar char="•"/>
            </a:pPr>
            <a:endParaRPr lang="en-US" sz="1800" dirty="0" smtClean="0"/>
          </a:p>
          <a:p>
            <a:pPr marL="171450" indent="-171450">
              <a:buFont typeface="Arial" charset="0"/>
              <a:buChar char="•"/>
            </a:pPr>
            <a:endParaRPr lang="en-US" sz="1800" dirty="0"/>
          </a:p>
          <a:p>
            <a:pPr marL="171450" indent="-171450">
              <a:buFont typeface="Arial" charset="0"/>
              <a:buChar char="•"/>
            </a:pPr>
            <a:endParaRPr lang="en-US" sz="1800" dirty="0"/>
          </a:p>
          <a:p>
            <a:pPr marL="171450" indent="-171450">
              <a:buFont typeface="Arial" charset="0"/>
              <a:buChar char="•"/>
            </a:pPr>
            <a:endParaRPr lang="en-US" sz="1800" dirty="0" smtClean="0"/>
          </a:p>
          <a:p>
            <a:pPr marL="171450" indent="-171450">
              <a:buFont typeface="Arial" charset="0"/>
              <a:buChar char="•"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058828"/>
            <a:ext cx="26670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3503019"/>
            <a:ext cx="275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Exophytic</a:t>
            </a:r>
            <a:r>
              <a:rPr lang="en-US" sz="1600" dirty="0" smtClean="0"/>
              <a:t> </a:t>
            </a:r>
            <a:r>
              <a:rPr lang="en-US" sz="1600" dirty="0"/>
              <a:t>mass arising from </a:t>
            </a:r>
            <a:r>
              <a:rPr lang="en-US" sz="1600" dirty="0" smtClean="0"/>
              <a:t>the posterior </a:t>
            </a:r>
            <a:r>
              <a:rPr lang="en-US" sz="1600" dirty="0"/>
              <a:t>tracheal wall just beneath the vocal </a:t>
            </a:r>
            <a:r>
              <a:rPr lang="en-US" sz="1600" dirty="0" smtClean="0"/>
              <a:t>cords</a:t>
            </a:r>
          </a:p>
          <a:p>
            <a:endParaRPr lang="en-US" sz="1600" dirty="0" smtClean="0"/>
          </a:p>
          <a:p>
            <a:r>
              <a:rPr lang="en-US" sz="1600" dirty="0" smtClean="0"/>
              <a:t>Intern Med. 2013;52(11</a:t>
            </a:r>
            <a:r>
              <a:rPr lang="en-US" sz="1600" dirty="0"/>
              <a:t>):1279.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6047577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American </a:t>
            </a:r>
            <a:r>
              <a:rPr lang="en-US" sz="1200" dirty="0"/>
              <a:t>College of Chest Physicians. 2016;annual meeting 2016 184 </a:t>
            </a:r>
            <a:r>
              <a:rPr lang="en-US" sz="1200" dirty="0" smtClean="0"/>
              <a:t>A</a:t>
            </a:r>
          </a:p>
          <a:p>
            <a:r>
              <a:rPr lang="en-US" sz="1200" dirty="0" smtClean="0"/>
              <a:t>J </a:t>
            </a:r>
            <a:r>
              <a:rPr lang="en-US" sz="1200" dirty="0" err="1"/>
              <a:t>Bronchology</a:t>
            </a:r>
            <a:r>
              <a:rPr lang="en-US" sz="1200" dirty="0"/>
              <a:t> </a:t>
            </a:r>
            <a:r>
              <a:rPr lang="en-US" sz="1200" dirty="0" err="1"/>
              <a:t>Interv</a:t>
            </a:r>
            <a:r>
              <a:rPr lang="en-US" sz="1200" dirty="0"/>
              <a:t> </a:t>
            </a:r>
            <a:r>
              <a:rPr lang="en-US" sz="1200" dirty="0" err="1"/>
              <a:t>Pulmonol</a:t>
            </a:r>
            <a:r>
              <a:rPr lang="en-US" sz="1200" dirty="0"/>
              <a:t>. 2010;17(1):76-9</a:t>
            </a:r>
          </a:p>
        </p:txBody>
      </p:sp>
    </p:spTree>
    <p:extLst>
      <p:ext uri="{BB962C8B-B14F-4D97-AF65-F5344CB8AC3E}">
        <p14:creationId xmlns:p14="http://schemas.microsoft.com/office/powerpoint/2010/main" val="1399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v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2073A8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2073A8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WABIP PowerPoint Template - v3b</Template>
  <TotalTime>6991</TotalTime>
  <Words>1475</Words>
  <Application>Microsoft Macintosh PowerPoint</Application>
  <PresentationFormat>On-screen Show (4:3)</PresentationFormat>
  <Paragraphs>346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Cambria</vt:lpstr>
      <vt:lpstr>Helvetica</vt:lpstr>
      <vt:lpstr>ＭＳ Ｐゴシック</vt:lpstr>
      <vt:lpstr>ＭＳ 明朝</vt:lpstr>
      <vt:lpstr>Times</vt:lpstr>
      <vt:lpstr>Times New Roman</vt:lpstr>
      <vt:lpstr>Arial</vt:lpstr>
      <vt:lpstr>powerpoint_templatev3</vt:lpstr>
      <vt:lpstr>PowerPoint Presentation</vt:lpstr>
      <vt:lpstr>PowerPoint Presentation</vt:lpstr>
      <vt:lpstr> Fungal infections </vt:lpstr>
      <vt:lpstr>Aspergillosis</vt:lpstr>
      <vt:lpstr>Aspergillosis</vt:lpstr>
      <vt:lpstr>Mucormycosis </vt:lpstr>
      <vt:lpstr>Mucormycosis </vt:lpstr>
      <vt:lpstr>Cryptococcosis </vt:lpstr>
      <vt:lpstr>Cryptococcosis </vt:lpstr>
      <vt:lpstr>Fusarium </vt:lpstr>
      <vt:lpstr>Bacterial infections  </vt:lpstr>
      <vt:lpstr>Actinomycosis  </vt:lpstr>
      <vt:lpstr>Mycobacterial infections </vt:lpstr>
      <vt:lpstr>Mycobacterial infections  </vt:lpstr>
      <vt:lpstr>Corynebacterium</vt:lpstr>
      <vt:lpstr>Rhinoscleroma (Klebsiella rhinoscleromatis) </vt:lpstr>
      <vt:lpstr>Methicillin Resistant Staphylococcus Aureus </vt:lpstr>
      <vt:lpstr>Pseudomonas aeruginosa </vt:lpstr>
      <vt:lpstr>Viral infections </vt:lpstr>
      <vt:lpstr>Cytomegalovirus</vt:lpstr>
      <vt:lpstr>Herpes simplex virus </vt:lpstr>
      <vt:lpstr>Parasitic infections  </vt:lpstr>
      <vt:lpstr>Leech infestation </vt:lpstr>
      <vt:lpstr>Conclusions 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Kassem Harris</cp:lastModifiedBy>
  <cp:revision>244</cp:revision>
  <dcterms:created xsi:type="dcterms:W3CDTF">2014-03-21T23:33:58Z</dcterms:created>
  <dcterms:modified xsi:type="dcterms:W3CDTF">2017-02-09T06:40:25Z</dcterms:modified>
</cp:coreProperties>
</file>